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23"/>
  </p:notesMasterIdLst>
  <p:handoutMasterIdLst>
    <p:handoutMasterId r:id="rId24"/>
  </p:handoutMasterIdLst>
  <p:sldIdLst>
    <p:sldId id="291" r:id="rId2"/>
    <p:sldId id="280" r:id="rId3"/>
    <p:sldId id="281" r:id="rId4"/>
    <p:sldId id="315" r:id="rId5"/>
    <p:sldId id="302" r:id="rId6"/>
    <p:sldId id="303" r:id="rId7"/>
    <p:sldId id="304" r:id="rId8"/>
    <p:sldId id="305" r:id="rId9"/>
    <p:sldId id="318" r:id="rId10"/>
    <p:sldId id="319" r:id="rId11"/>
    <p:sldId id="320" r:id="rId12"/>
    <p:sldId id="321" r:id="rId13"/>
    <p:sldId id="317" r:id="rId14"/>
    <p:sldId id="312" r:id="rId15"/>
    <p:sldId id="322" r:id="rId16"/>
    <p:sldId id="323" r:id="rId17"/>
    <p:sldId id="324" r:id="rId18"/>
    <p:sldId id="301" r:id="rId19"/>
    <p:sldId id="325" r:id="rId20"/>
    <p:sldId id="330" r:id="rId21"/>
    <p:sldId id="329" r:id="rId22"/>
  </p:sldIdLst>
  <p:sldSz cx="9144000" cy="6858000" type="screen4x3"/>
  <p:notesSz cx="6858000" cy="9144000"/>
  <p:custDataLst>
    <p:tags r:id="rId25"/>
  </p:custDataLst>
  <p:defaultTextStyle>
    <a:defPPr>
      <a:defRPr lang="en-US"/>
    </a:defPPr>
    <a:lvl1pPr algn="l" rtl="0" fontAlgn="base">
      <a:spcBef>
        <a:spcPct val="0"/>
      </a:spcBef>
      <a:spcAft>
        <a:spcPct val="0"/>
      </a:spcAft>
      <a:defRPr kern="1200">
        <a:solidFill>
          <a:schemeClr val="tx1"/>
        </a:solidFill>
        <a:latin typeface="Arial" charset="0"/>
        <a:ea typeface="Arial Unicode MS" pitchFamily="34" charset="-128"/>
        <a:cs typeface="Arial Unicode MS" pitchFamily="34" charset="-128"/>
      </a:defRPr>
    </a:lvl1pPr>
    <a:lvl2pPr marL="457200" algn="l" rtl="0" fontAlgn="base">
      <a:spcBef>
        <a:spcPct val="0"/>
      </a:spcBef>
      <a:spcAft>
        <a:spcPct val="0"/>
      </a:spcAft>
      <a:defRPr kern="1200">
        <a:solidFill>
          <a:schemeClr val="tx1"/>
        </a:solidFill>
        <a:latin typeface="Arial" charset="0"/>
        <a:ea typeface="Arial Unicode MS" pitchFamily="34" charset="-128"/>
        <a:cs typeface="Arial Unicode MS" pitchFamily="34" charset="-128"/>
      </a:defRPr>
    </a:lvl2pPr>
    <a:lvl3pPr marL="914400" algn="l" rtl="0" fontAlgn="base">
      <a:spcBef>
        <a:spcPct val="0"/>
      </a:spcBef>
      <a:spcAft>
        <a:spcPct val="0"/>
      </a:spcAft>
      <a:defRPr kern="1200">
        <a:solidFill>
          <a:schemeClr val="tx1"/>
        </a:solidFill>
        <a:latin typeface="Arial" charset="0"/>
        <a:ea typeface="Arial Unicode MS" pitchFamily="34" charset="-128"/>
        <a:cs typeface="Arial Unicode MS" pitchFamily="34" charset="-128"/>
      </a:defRPr>
    </a:lvl3pPr>
    <a:lvl4pPr marL="1371600" algn="l" rtl="0" fontAlgn="base">
      <a:spcBef>
        <a:spcPct val="0"/>
      </a:spcBef>
      <a:spcAft>
        <a:spcPct val="0"/>
      </a:spcAft>
      <a:defRPr kern="1200">
        <a:solidFill>
          <a:schemeClr val="tx1"/>
        </a:solidFill>
        <a:latin typeface="Arial" charset="0"/>
        <a:ea typeface="Arial Unicode MS" pitchFamily="34" charset="-128"/>
        <a:cs typeface="Arial Unicode MS" pitchFamily="34" charset="-128"/>
      </a:defRPr>
    </a:lvl4pPr>
    <a:lvl5pPr marL="1828800" algn="l" rtl="0" fontAlgn="base">
      <a:spcBef>
        <a:spcPct val="0"/>
      </a:spcBef>
      <a:spcAft>
        <a:spcPct val="0"/>
      </a:spcAft>
      <a:defRPr kern="1200">
        <a:solidFill>
          <a:schemeClr val="tx1"/>
        </a:solidFill>
        <a:latin typeface="Arial" charset="0"/>
        <a:ea typeface="Arial Unicode MS" pitchFamily="34" charset="-128"/>
        <a:cs typeface="Arial Unicode MS" pitchFamily="34" charset="-128"/>
      </a:defRPr>
    </a:lvl5pPr>
    <a:lvl6pPr marL="2286000" algn="l" defTabSz="914400" rtl="0" eaLnBrk="1" latinLnBrk="0" hangingPunct="1">
      <a:defRPr kern="1200">
        <a:solidFill>
          <a:schemeClr val="tx1"/>
        </a:solidFill>
        <a:latin typeface="Arial" charset="0"/>
        <a:ea typeface="Arial Unicode MS" pitchFamily="34" charset="-128"/>
        <a:cs typeface="Arial Unicode MS" pitchFamily="34" charset="-128"/>
      </a:defRPr>
    </a:lvl6pPr>
    <a:lvl7pPr marL="2743200" algn="l" defTabSz="914400" rtl="0" eaLnBrk="1" latinLnBrk="0" hangingPunct="1">
      <a:defRPr kern="1200">
        <a:solidFill>
          <a:schemeClr val="tx1"/>
        </a:solidFill>
        <a:latin typeface="Arial" charset="0"/>
        <a:ea typeface="Arial Unicode MS" pitchFamily="34" charset="-128"/>
        <a:cs typeface="Arial Unicode MS" pitchFamily="34" charset="-128"/>
      </a:defRPr>
    </a:lvl7pPr>
    <a:lvl8pPr marL="3200400" algn="l" defTabSz="914400" rtl="0" eaLnBrk="1" latinLnBrk="0" hangingPunct="1">
      <a:defRPr kern="1200">
        <a:solidFill>
          <a:schemeClr val="tx1"/>
        </a:solidFill>
        <a:latin typeface="Arial" charset="0"/>
        <a:ea typeface="Arial Unicode MS" pitchFamily="34" charset="-128"/>
        <a:cs typeface="Arial Unicode MS" pitchFamily="34" charset="-128"/>
      </a:defRPr>
    </a:lvl8pPr>
    <a:lvl9pPr marL="3657600" algn="l" defTabSz="914400" rtl="0" eaLnBrk="1" latinLnBrk="0" hangingPunct="1">
      <a:defRPr kern="1200">
        <a:solidFill>
          <a:schemeClr val="tx1"/>
        </a:solidFill>
        <a:latin typeface="Arial" charset="0"/>
        <a:ea typeface="Arial Unicode MS" pitchFamily="34" charset="-128"/>
        <a:cs typeface="Arial Unicode MS" pitchFamily="34" charset="-128"/>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600060"/>
    <a:srgbClr val="FFFF99"/>
    <a:srgbClr val="800000"/>
    <a:srgbClr val="3A003A"/>
    <a:srgbClr val="660066"/>
    <a:srgbClr val="FFCC00"/>
    <a:srgbClr val="FF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803" autoAdjust="0"/>
    <p:restoredTop sz="76252" autoAdjust="0"/>
  </p:normalViewPr>
  <p:slideViewPr>
    <p:cSldViewPr snapToGrid="0">
      <p:cViewPr varScale="1">
        <p:scale>
          <a:sx n="51" d="100"/>
          <a:sy n="51" d="100"/>
        </p:scale>
        <p:origin x="1824" y="7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57D5E621-8015-7540-BB41-EF4161394484}" type="datetimeFigureOut">
              <a:rPr lang="en-US" smtClean="0"/>
              <a:t>7/18/2021</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7909933E-351C-1146-8FCE-CFAB95888478}" type="slidenum">
              <a:rPr lang="en-US" smtClean="0"/>
              <a:t>‹#›</a:t>
            </a:fld>
            <a:endParaRPr lang="en-US"/>
          </a:p>
        </p:txBody>
      </p:sp>
    </p:spTree>
    <p:extLst>
      <p:ext uri="{BB962C8B-B14F-4D97-AF65-F5344CB8AC3E}">
        <p14:creationId xmlns:p14="http://schemas.microsoft.com/office/powerpoint/2010/main" val="13592410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smtClean="0"/>
            </a:lvl1pPr>
          </a:lstStyle>
          <a:p>
            <a:pPr>
              <a:defRPr/>
            </a:pPr>
            <a:endParaRPr lang="en-US"/>
          </a:p>
        </p:txBody>
      </p:sp>
      <p:sp>
        <p:nvSpPr>
          <p:cNvPr id="2355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smtClean="0"/>
            </a:lvl1pPr>
          </a:lstStyle>
          <a:p>
            <a:pPr>
              <a:defRPr/>
            </a:pPr>
            <a:endParaRPr lang="en-US"/>
          </a:p>
        </p:txBody>
      </p:sp>
      <p:sp>
        <p:nvSpPr>
          <p:cNvPr id="2765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355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355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smtClean="0"/>
            </a:lvl1pPr>
          </a:lstStyle>
          <a:p>
            <a:pPr>
              <a:defRPr/>
            </a:pPr>
            <a:endParaRPr lang="en-US"/>
          </a:p>
        </p:txBody>
      </p:sp>
      <p:sp>
        <p:nvSpPr>
          <p:cNvPr id="2355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lvl1pPr>
          </a:lstStyle>
          <a:p>
            <a:pPr>
              <a:defRPr/>
            </a:pPr>
            <a:fld id="{C77B0C8A-5E02-4AFA-85AC-43B1DD4B2E18}" type="slidenum">
              <a:rPr lang="en-US"/>
              <a:pPr>
                <a:defRPr/>
              </a:pPr>
              <a:t>‹#›</a:t>
            </a:fld>
            <a:endParaRPr lang="en-US"/>
          </a:p>
        </p:txBody>
      </p:sp>
    </p:spTree>
    <p:extLst>
      <p:ext uri="{BB962C8B-B14F-4D97-AF65-F5344CB8AC3E}">
        <p14:creationId xmlns:p14="http://schemas.microsoft.com/office/powerpoint/2010/main" val="258913749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Herein, two sample lectures given by Chad Mirkin at Northwestern in a General Chemistry course are provided. The notes on these slides are meant to provide additional information and aid in accessibility. </a:t>
            </a:r>
            <a:r>
              <a:rPr lang="en-US" sz="1800" dirty="0">
                <a:effectLst/>
                <a:latin typeface="Bookman Old Style" panose="02050604050505020204" pitchFamily="18" charset="0"/>
                <a:ea typeface="Cambria" panose="02040503050406030204" pitchFamily="18" charset="0"/>
              </a:rPr>
              <a:t>Note that these slides were utilized to enhance an advanced or modern materials module taught at the end of General Chemistry, but these slides could be adapted to integrate aspects of this content throughout the course in several lectures (minutes per lecture), more in the style discussed in the manuscript. </a:t>
            </a:r>
            <a:r>
              <a:rPr lang="en-US" dirty="0"/>
              <a:t>In particular, the similarities and differences between traditional thermoset polymers and DNA (Lecture 1), electron-based bonding between atoms and DNA hybridization-based bonding between programmable atom equivalents (PAEs) (Lecture 2), and the packing of atoms in metallic and ionic solids and the assembly of nanoparticles in DNA-nanoparticle superlattices (Lecture 2) are highlighted. </a:t>
            </a:r>
          </a:p>
          <a:p>
            <a:endParaRPr lang="en-US" dirty="0"/>
          </a:p>
          <a:p>
            <a:r>
              <a:rPr lang="en-US" dirty="0"/>
              <a:t>This lesson begins with a “Reaction of the Day”’; an example reaction relevant to the topic of discussion for the lecture to illustrate the relevance of the General Chemistry lesson to daily life. Because this lesson focuses on polymers, the “Reaction of the Day” focuses on the synthesis of polyethylene.</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77B0C8A-5E02-4AFA-85AC-43B1DD4B2E18}" type="slidenum">
              <a:rPr kumimoji="0" lang="en-US" sz="1200" b="0" i="0" u="none" strike="noStrike" kern="1200" cap="none" spc="0" normalizeH="0" baseline="0" noProof="0" smtClean="0">
                <a:ln>
                  <a:noFill/>
                </a:ln>
                <a:solidFill>
                  <a:srgbClr val="000000"/>
                </a:solidFill>
                <a:effectLst/>
                <a:uLnTx/>
                <a:uFillTx/>
                <a:latin typeface="Arial" charset="0"/>
                <a:ea typeface="Arial Unicode MS" pitchFamily="34" charset="-128"/>
                <a:cs typeface="Arial Unicode MS" pitchFamily="34" charset="-128"/>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US" sz="1200" b="0" i="0" u="none" strike="noStrike" kern="1200" cap="none" spc="0" normalizeH="0" baseline="0" noProof="0" dirty="0">
              <a:ln>
                <a:noFill/>
              </a:ln>
              <a:solidFill>
                <a:srgbClr val="000000"/>
              </a:solidFill>
              <a:effectLst/>
              <a:uLnTx/>
              <a:uFillTx/>
              <a:latin typeface="Arial" charset="0"/>
              <a:ea typeface="Arial Unicode MS" pitchFamily="34" charset="-128"/>
              <a:cs typeface="Arial Unicode MS" pitchFamily="34" charset="-128"/>
            </a:endParaRPr>
          </a:p>
        </p:txBody>
      </p:sp>
    </p:spTree>
    <p:extLst>
      <p:ext uri="{BB962C8B-B14F-4D97-AF65-F5344CB8AC3E}">
        <p14:creationId xmlns:p14="http://schemas.microsoft.com/office/powerpoint/2010/main" val="5013552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Following the overview slide, the lecture begins with a discussion of polymers common to the modern materials chapters of many General Chemistry textbooks. This traditional discussion of polymers will continue until Slide 15, where DNA, an important biopolymer, is introduced.</a:t>
            </a:r>
          </a:p>
        </p:txBody>
      </p:sp>
      <p:sp>
        <p:nvSpPr>
          <p:cNvPr id="4" name="Slide Number Placeholder 3"/>
          <p:cNvSpPr>
            <a:spLocks noGrp="1"/>
          </p:cNvSpPr>
          <p:nvPr>
            <p:ph type="sldNum" sz="quarter" idx="5"/>
          </p:nvPr>
        </p:nvSpPr>
        <p:spPr/>
        <p:txBody>
          <a:bodyPr/>
          <a:lstStyle/>
          <a:p>
            <a:pPr>
              <a:defRPr/>
            </a:pPr>
            <a:fld id="{C77B0C8A-5E02-4AFA-85AC-43B1DD4B2E18}" type="slidenum">
              <a:rPr lang="en-US" smtClean="0"/>
              <a:pPr>
                <a:defRPr/>
              </a:pPr>
              <a:t>3</a:t>
            </a:fld>
            <a:endParaRPr lang="en-US"/>
          </a:p>
        </p:txBody>
      </p:sp>
    </p:spTree>
    <p:extLst>
      <p:ext uri="{BB962C8B-B14F-4D97-AF65-F5344CB8AC3E}">
        <p14:creationId xmlns:p14="http://schemas.microsoft.com/office/powerpoint/2010/main" val="13283029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Having concluded the traditional discussion of polymers, the biopolymer DNA is introduced. DNA’s monomers, nucleotides, are defined. Furthermore, it is discussed that DNA is synthesized via the condensation polymerization mechanism discussed earlier in the lecture.</a:t>
            </a:r>
          </a:p>
        </p:txBody>
      </p:sp>
      <p:sp>
        <p:nvSpPr>
          <p:cNvPr id="4" name="Slide Number Placeholder 3"/>
          <p:cNvSpPr>
            <a:spLocks noGrp="1"/>
          </p:cNvSpPr>
          <p:nvPr>
            <p:ph type="sldNum" sz="quarter" idx="5"/>
          </p:nvPr>
        </p:nvSpPr>
        <p:spPr/>
        <p:txBody>
          <a:bodyPr/>
          <a:lstStyle/>
          <a:p>
            <a:pPr>
              <a:defRPr/>
            </a:pPr>
            <a:fld id="{C77B0C8A-5E02-4AFA-85AC-43B1DD4B2E18}" type="slidenum">
              <a:rPr lang="en-US" smtClean="0"/>
              <a:pPr>
                <a:defRPr/>
              </a:pPr>
              <a:t>15</a:t>
            </a:fld>
            <a:endParaRPr lang="en-US"/>
          </a:p>
        </p:txBody>
      </p:sp>
    </p:spTree>
    <p:extLst>
      <p:ext uri="{BB962C8B-B14F-4D97-AF65-F5344CB8AC3E}">
        <p14:creationId xmlns:p14="http://schemas.microsoft.com/office/powerpoint/2010/main" val="21031227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chemical structure of nucleotides and DNA is discussed on this slide. As will be discussed further in the following slide, the hydrogen bonding interactions (A with T and G with C) that lead to DNA-DNA hybridization are introduced. </a:t>
            </a:r>
          </a:p>
        </p:txBody>
      </p:sp>
      <p:sp>
        <p:nvSpPr>
          <p:cNvPr id="4" name="Slide Number Placeholder 3"/>
          <p:cNvSpPr>
            <a:spLocks noGrp="1"/>
          </p:cNvSpPr>
          <p:nvPr>
            <p:ph type="sldNum" sz="quarter" idx="5"/>
          </p:nvPr>
        </p:nvSpPr>
        <p:spPr/>
        <p:txBody>
          <a:bodyPr/>
          <a:lstStyle/>
          <a:p>
            <a:pPr>
              <a:defRPr/>
            </a:pPr>
            <a:fld id="{C77B0C8A-5E02-4AFA-85AC-43B1DD4B2E18}" type="slidenum">
              <a:rPr lang="en-US" smtClean="0"/>
              <a:pPr>
                <a:defRPr/>
              </a:pPr>
              <a:t>16</a:t>
            </a:fld>
            <a:endParaRPr lang="en-US"/>
          </a:p>
        </p:txBody>
      </p:sp>
    </p:spTree>
    <p:extLst>
      <p:ext uri="{BB962C8B-B14F-4D97-AF65-F5344CB8AC3E}">
        <p14:creationId xmlns:p14="http://schemas.microsoft.com/office/powerpoint/2010/main" val="16621522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Since base-pairing was introduced on the previous slide, this slide defines DNA hybridization (duplex formation). DNA hybridization can be compared to the crosslinking in the traditional synthetic polymer, Kevlar. </a:t>
            </a:r>
          </a:p>
        </p:txBody>
      </p:sp>
      <p:sp>
        <p:nvSpPr>
          <p:cNvPr id="4" name="Slide Number Placeholder 3"/>
          <p:cNvSpPr>
            <a:spLocks noGrp="1"/>
          </p:cNvSpPr>
          <p:nvPr>
            <p:ph type="sldNum" sz="quarter" idx="10"/>
          </p:nvPr>
        </p:nvSpPr>
        <p:spPr/>
        <p:txBody>
          <a:bodyPr/>
          <a:lstStyle/>
          <a:p>
            <a:pPr>
              <a:defRPr/>
            </a:pPr>
            <a:fld id="{C77B0C8A-5E02-4AFA-85AC-43B1DD4B2E18}" type="slidenum">
              <a:rPr lang="en-US" smtClean="0"/>
              <a:pPr>
                <a:defRPr/>
              </a:pPr>
              <a:t>17</a:t>
            </a:fld>
            <a:endParaRPr lang="en-US"/>
          </a:p>
        </p:txBody>
      </p:sp>
    </p:spTree>
    <p:extLst>
      <p:ext uri="{BB962C8B-B14F-4D97-AF65-F5344CB8AC3E}">
        <p14:creationId xmlns:p14="http://schemas.microsoft.com/office/powerpoint/2010/main" val="1087337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having discussed hybridization, the structure DNA duplexes adopt, the double helix, is discussed. Here, it is noted that, within a double helix, the nucleobases are stabilized by </a:t>
            </a:r>
            <a:r>
              <a:rPr lang="el-GR" dirty="0"/>
              <a:t>π</a:t>
            </a:r>
            <a:r>
              <a:rPr lang="en-US" dirty="0"/>
              <a:t>-</a:t>
            </a:r>
            <a:r>
              <a:rPr lang="el-GR"/>
              <a:t>π</a:t>
            </a:r>
            <a:r>
              <a:rPr lang="en-US"/>
              <a:t> </a:t>
            </a:r>
            <a:r>
              <a:rPr lang="en-US" dirty="0"/>
              <a:t>stacking and that this interaction is also found in a graphite (used in pencils).</a:t>
            </a:r>
          </a:p>
        </p:txBody>
      </p:sp>
      <p:sp>
        <p:nvSpPr>
          <p:cNvPr id="4" name="Slide Number Placeholder 3"/>
          <p:cNvSpPr>
            <a:spLocks noGrp="1"/>
          </p:cNvSpPr>
          <p:nvPr>
            <p:ph type="sldNum" sz="quarter" idx="5"/>
          </p:nvPr>
        </p:nvSpPr>
        <p:spPr/>
        <p:txBody>
          <a:bodyPr/>
          <a:lstStyle/>
          <a:p>
            <a:pPr>
              <a:defRPr/>
            </a:pPr>
            <a:fld id="{C77B0C8A-5E02-4AFA-85AC-43B1DD4B2E18}" type="slidenum">
              <a:rPr lang="en-US" smtClean="0"/>
              <a:pPr>
                <a:defRPr/>
              </a:pPr>
              <a:t>18</a:t>
            </a:fld>
            <a:endParaRPr lang="en-US"/>
          </a:p>
        </p:txBody>
      </p:sp>
    </p:spTree>
    <p:extLst>
      <p:ext uri="{BB962C8B-B14F-4D97-AF65-F5344CB8AC3E}">
        <p14:creationId xmlns:p14="http://schemas.microsoft.com/office/powerpoint/2010/main" val="5410336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this slide, the relationship between the number of hydrogen bonding interactions in a DNA duplex and the physical properties of the DNA duplex (i.e., the melting temperature) is explored. </a:t>
            </a:r>
          </a:p>
        </p:txBody>
      </p:sp>
      <p:sp>
        <p:nvSpPr>
          <p:cNvPr id="4" name="Slide Number Placeholder 3"/>
          <p:cNvSpPr>
            <a:spLocks noGrp="1"/>
          </p:cNvSpPr>
          <p:nvPr>
            <p:ph type="sldNum" sz="quarter" idx="5"/>
          </p:nvPr>
        </p:nvSpPr>
        <p:spPr/>
        <p:txBody>
          <a:bodyPr/>
          <a:lstStyle/>
          <a:p>
            <a:pPr>
              <a:defRPr/>
            </a:pPr>
            <a:fld id="{C77B0C8A-5E02-4AFA-85AC-43B1DD4B2E18}" type="slidenum">
              <a:rPr lang="en-US" smtClean="0"/>
              <a:pPr>
                <a:defRPr/>
              </a:pPr>
              <a:t>19</a:t>
            </a:fld>
            <a:endParaRPr lang="en-US"/>
          </a:p>
        </p:txBody>
      </p:sp>
    </p:spTree>
    <p:extLst>
      <p:ext uri="{BB962C8B-B14F-4D97-AF65-F5344CB8AC3E}">
        <p14:creationId xmlns:p14="http://schemas.microsoft.com/office/powerpoint/2010/main" val="24722275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Having fully discussed the structures and interactions of single- and double-stranded DNA, a clicker question is included to encourage student discussion. With this question, the students’ understanding of DNA-DNA interactions, binding strengths, hydrogen bonding is assessed. Using this clicker question and the resulting discussion, the similarities and key differences between DNA-DNA bonds and the covalent bonds discussed earlier in the course are highlighted.</a:t>
            </a:r>
          </a:p>
        </p:txBody>
      </p:sp>
      <p:sp>
        <p:nvSpPr>
          <p:cNvPr id="4" name="Slide Number Placeholder 3"/>
          <p:cNvSpPr>
            <a:spLocks noGrp="1"/>
          </p:cNvSpPr>
          <p:nvPr>
            <p:ph type="sldNum" sz="quarter" idx="5"/>
          </p:nvPr>
        </p:nvSpPr>
        <p:spPr/>
        <p:txBody>
          <a:bodyPr/>
          <a:lstStyle/>
          <a:p>
            <a:pPr>
              <a:defRPr/>
            </a:pPr>
            <a:fld id="{C77B0C8A-5E02-4AFA-85AC-43B1DD4B2E18}" type="slidenum">
              <a:rPr lang="en-US" smtClean="0"/>
              <a:pPr>
                <a:defRPr/>
              </a:pPr>
              <a:t>20</a:t>
            </a:fld>
            <a:endParaRPr lang="en-US"/>
          </a:p>
        </p:txBody>
      </p:sp>
    </p:spTree>
    <p:extLst>
      <p:ext uri="{BB962C8B-B14F-4D97-AF65-F5344CB8AC3E}">
        <p14:creationId xmlns:p14="http://schemas.microsoft.com/office/powerpoint/2010/main" val="5048424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lecture is concluded with a brief overview of the uses of synthetic DNA in the context of nanotechnology. For example, spherical nucleic acids (SNAs), nanostructures prepared using synthetic DNA, have been used as probes in </a:t>
            </a:r>
            <a:r>
              <a:rPr lang="en-US" dirty="0" err="1"/>
              <a:t>biodetection</a:t>
            </a:r>
            <a:r>
              <a:rPr lang="en-US" dirty="0"/>
              <a:t> and as genetic medicines. Note that, in the context of materials synthesis, the DNA on the surface of SNAs can be viewed as a “smart glue” rather than as a blueprint for life. This discussion leads directly into the topic of the next lecture - Nanomaterials.</a:t>
            </a:r>
          </a:p>
        </p:txBody>
      </p:sp>
      <p:sp>
        <p:nvSpPr>
          <p:cNvPr id="4" name="Slide Number Placeholder 3"/>
          <p:cNvSpPr>
            <a:spLocks noGrp="1"/>
          </p:cNvSpPr>
          <p:nvPr>
            <p:ph type="sldNum" sz="quarter" idx="5"/>
          </p:nvPr>
        </p:nvSpPr>
        <p:spPr/>
        <p:txBody>
          <a:bodyPr/>
          <a:lstStyle/>
          <a:p>
            <a:pPr>
              <a:defRPr/>
            </a:pPr>
            <a:fld id="{C77B0C8A-5E02-4AFA-85AC-43B1DD4B2E18}" type="slidenum">
              <a:rPr lang="en-US" smtClean="0"/>
              <a:pPr>
                <a:defRPr/>
              </a:pPr>
              <a:t>21</a:t>
            </a:fld>
            <a:endParaRPr lang="en-US"/>
          </a:p>
        </p:txBody>
      </p:sp>
    </p:spTree>
    <p:extLst>
      <p:ext uri="{BB962C8B-B14F-4D97-AF65-F5344CB8AC3E}">
        <p14:creationId xmlns:p14="http://schemas.microsoft.com/office/powerpoint/2010/main" val="8559183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3659725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305009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8275" y="503238"/>
            <a:ext cx="1943100" cy="58483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7388" y="503238"/>
            <a:ext cx="5678487" cy="58483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495999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809401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484466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0919977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8975" y="1254125"/>
            <a:ext cx="3810000" cy="50974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51375" y="1254125"/>
            <a:ext cx="3810000" cy="50974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728891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292261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88281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31952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9337686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1022114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bwMode="auto">
          <a:xfrm>
            <a:off x="687388" y="503238"/>
            <a:ext cx="7772400" cy="692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267" name="Rectangle 3"/>
          <p:cNvSpPr>
            <a:spLocks noGrp="1" noChangeArrowheads="1"/>
          </p:cNvSpPr>
          <p:nvPr>
            <p:ph type="body" idx="1"/>
          </p:nvPr>
        </p:nvSpPr>
        <p:spPr bwMode="auto">
          <a:xfrm>
            <a:off x="688975" y="1254125"/>
            <a:ext cx="7772400" cy="5097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p:txBody>
      </p:sp>
      <p:sp>
        <p:nvSpPr>
          <p:cNvPr id="29700" name="Rectangle 4"/>
          <p:cNvSpPr>
            <a:spLocks noChangeArrowheads="1"/>
          </p:cNvSpPr>
          <p:nvPr userDrawn="1"/>
        </p:nvSpPr>
        <p:spPr bwMode="auto">
          <a:xfrm>
            <a:off x="0" y="6392863"/>
            <a:ext cx="9144000" cy="465137"/>
          </a:xfrm>
          <a:prstGeom prst="rect">
            <a:avLst/>
          </a:prstGeom>
          <a:solidFill>
            <a:srgbClr val="520063"/>
          </a:solidFill>
          <a:ln w="9525">
            <a:solidFill>
              <a:schemeClr val="tx1"/>
            </a:solidFill>
            <a:miter lim="800000"/>
            <a:headEnd/>
            <a:tailEnd/>
          </a:ln>
          <a:effectLst/>
        </p:spPr>
        <p:txBody>
          <a:bodyPr wrap="none" anchor="ctr"/>
          <a:lstStyle/>
          <a:p>
            <a:pPr>
              <a:defRPr/>
            </a:pPr>
            <a:endParaRPr lang="en-US"/>
          </a:p>
        </p:txBody>
      </p:sp>
      <p:sp>
        <p:nvSpPr>
          <p:cNvPr id="29701" name="Text Box 5"/>
          <p:cNvSpPr txBox="1">
            <a:spLocks noChangeArrowheads="1"/>
          </p:cNvSpPr>
          <p:nvPr userDrawn="1"/>
        </p:nvSpPr>
        <p:spPr bwMode="auto">
          <a:xfrm>
            <a:off x="53975" y="6427788"/>
            <a:ext cx="1077651" cy="400110"/>
          </a:xfrm>
          <a:prstGeom prst="rect">
            <a:avLst/>
          </a:prstGeom>
          <a:noFill/>
          <a:ln w="9525">
            <a:noFill/>
            <a:miter lim="800000"/>
            <a:headEnd/>
            <a:tailEnd/>
          </a:ln>
          <a:effectLst/>
        </p:spPr>
        <p:txBody>
          <a:bodyPr wrap="none">
            <a:spAutoFit/>
          </a:bodyPr>
          <a:lstStyle/>
          <a:p>
            <a:pPr>
              <a:defRPr/>
            </a:pPr>
            <a:endParaRPr lang="en-US" sz="1000" b="1" dirty="0">
              <a:solidFill>
                <a:schemeClr val="bg1"/>
              </a:solidFill>
              <a:cs typeface="Arial" charset="0"/>
            </a:endParaRPr>
          </a:p>
          <a:p>
            <a:pPr>
              <a:defRPr/>
            </a:pPr>
            <a:r>
              <a:rPr lang="en-US" sz="1000" b="1" dirty="0">
                <a:solidFill>
                  <a:schemeClr val="bg1"/>
                </a:solidFill>
                <a:cs typeface="Arial" charset="0"/>
              </a:rPr>
              <a:t>Chad</a:t>
            </a:r>
            <a:r>
              <a:rPr lang="en-US" sz="1000" b="1" baseline="0" dirty="0">
                <a:solidFill>
                  <a:schemeClr val="bg1"/>
                </a:solidFill>
                <a:cs typeface="Arial" charset="0"/>
              </a:rPr>
              <a:t> A. Mirkin</a:t>
            </a:r>
            <a:endParaRPr lang="en-US" sz="1000" b="1" dirty="0">
              <a:solidFill>
                <a:schemeClr val="bg1"/>
              </a:solidFill>
              <a:cs typeface="Arial" charset="0"/>
            </a:endParaRPr>
          </a:p>
        </p:txBody>
      </p:sp>
      <p:pic>
        <p:nvPicPr>
          <p:cNvPr id="11270" name="Picture 7"/>
          <p:cNvPicPr>
            <a:picLocks noChangeAspect="1" noChangeArrowheads="1"/>
          </p:cNvPicPr>
          <p:nvPr userDrawn="1"/>
        </p:nvPicPr>
        <p:blipFill>
          <a:blip r:embed="rId14">
            <a:extLst>
              <a:ext uri="{28A0092B-C50C-407E-A947-70E740481C1C}">
                <a14:useLocalDpi xmlns:a14="http://schemas.microsoft.com/office/drawing/2010/main" val="0"/>
              </a:ext>
            </a:extLst>
          </a:blip>
          <a:srcRect l="29167" t="2942" r="34666" b="37535"/>
          <a:stretch>
            <a:fillRect/>
          </a:stretch>
        </p:blipFill>
        <p:spPr bwMode="auto">
          <a:xfrm>
            <a:off x="8583613" y="6391275"/>
            <a:ext cx="476250" cy="466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60" r:id="rId1"/>
    <p:sldLayoutId id="2147483659" r:id="rId2"/>
    <p:sldLayoutId id="2147483658" r:id="rId3"/>
    <p:sldLayoutId id="2147483657" r:id="rId4"/>
    <p:sldLayoutId id="2147483656" r:id="rId5"/>
    <p:sldLayoutId id="2147483655" r:id="rId6"/>
    <p:sldLayoutId id="2147483654" r:id="rId7"/>
    <p:sldLayoutId id="2147483653" r:id="rId8"/>
    <p:sldLayoutId id="2147483652" r:id="rId9"/>
    <p:sldLayoutId id="2147483651" r:id="rId10"/>
    <p:sldLayoutId id="2147483650" r:id="rId11"/>
    <p:sldLayoutId id="2147483661" r:id="rId12"/>
  </p:sldLayoutIdLst>
  <p:txStyles>
    <p:titleStyle>
      <a:lvl1pPr algn="ctr" rtl="0" eaLnBrk="0" fontAlgn="base" hangingPunct="0">
        <a:spcBef>
          <a:spcPct val="0"/>
        </a:spcBef>
        <a:spcAft>
          <a:spcPct val="0"/>
        </a:spcAft>
        <a:defRPr sz="3600" b="1">
          <a:solidFill>
            <a:srgbClr val="333399"/>
          </a:solidFill>
          <a:latin typeface="+mj-lt"/>
          <a:ea typeface="+mj-ea"/>
          <a:cs typeface="+mj-cs"/>
        </a:defRPr>
      </a:lvl1pPr>
      <a:lvl2pPr algn="ctr" rtl="0" eaLnBrk="0" fontAlgn="base" hangingPunct="0">
        <a:spcBef>
          <a:spcPct val="0"/>
        </a:spcBef>
        <a:spcAft>
          <a:spcPct val="0"/>
        </a:spcAft>
        <a:defRPr sz="3600" b="1">
          <a:solidFill>
            <a:srgbClr val="333399"/>
          </a:solidFill>
          <a:latin typeface="Arial" charset="0"/>
        </a:defRPr>
      </a:lvl2pPr>
      <a:lvl3pPr algn="ctr" rtl="0" eaLnBrk="0" fontAlgn="base" hangingPunct="0">
        <a:spcBef>
          <a:spcPct val="0"/>
        </a:spcBef>
        <a:spcAft>
          <a:spcPct val="0"/>
        </a:spcAft>
        <a:defRPr sz="3600" b="1">
          <a:solidFill>
            <a:srgbClr val="333399"/>
          </a:solidFill>
          <a:latin typeface="Arial" charset="0"/>
        </a:defRPr>
      </a:lvl3pPr>
      <a:lvl4pPr algn="ctr" rtl="0" eaLnBrk="0" fontAlgn="base" hangingPunct="0">
        <a:spcBef>
          <a:spcPct val="0"/>
        </a:spcBef>
        <a:spcAft>
          <a:spcPct val="0"/>
        </a:spcAft>
        <a:defRPr sz="3600" b="1">
          <a:solidFill>
            <a:srgbClr val="333399"/>
          </a:solidFill>
          <a:latin typeface="Arial" charset="0"/>
        </a:defRPr>
      </a:lvl4pPr>
      <a:lvl5pPr algn="ctr" rtl="0" eaLnBrk="0" fontAlgn="base" hangingPunct="0">
        <a:spcBef>
          <a:spcPct val="0"/>
        </a:spcBef>
        <a:spcAft>
          <a:spcPct val="0"/>
        </a:spcAft>
        <a:defRPr sz="3600" b="1">
          <a:solidFill>
            <a:srgbClr val="333399"/>
          </a:solidFill>
          <a:latin typeface="Arial" charset="0"/>
        </a:defRPr>
      </a:lvl5pPr>
      <a:lvl6pPr marL="457200" algn="ctr" rtl="0" fontAlgn="base">
        <a:spcBef>
          <a:spcPct val="0"/>
        </a:spcBef>
        <a:spcAft>
          <a:spcPct val="0"/>
        </a:spcAft>
        <a:defRPr sz="3600" b="1">
          <a:solidFill>
            <a:srgbClr val="333399"/>
          </a:solidFill>
          <a:latin typeface="Arial" charset="0"/>
        </a:defRPr>
      </a:lvl6pPr>
      <a:lvl7pPr marL="914400" algn="ctr" rtl="0" fontAlgn="base">
        <a:spcBef>
          <a:spcPct val="0"/>
        </a:spcBef>
        <a:spcAft>
          <a:spcPct val="0"/>
        </a:spcAft>
        <a:defRPr sz="3600" b="1">
          <a:solidFill>
            <a:srgbClr val="333399"/>
          </a:solidFill>
          <a:latin typeface="Arial" charset="0"/>
        </a:defRPr>
      </a:lvl7pPr>
      <a:lvl8pPr marL="1371600" algn="ctr" rtl="0" fontAlgn="base">
        <a:spcBef>
          <a:spcPct val="0"/>
        </a:spcBef>
        <a:spcAft>
          <a:spcPct val="0"/>
        </a:spcAft>
        <a:defRPr sz="3600" b="1">
          <a:solidFill>
            <a:srgbClr val="333399"/>
          </a:solidFill>
          <a:latin typeface="Arial" charset="0"/>
        </a:defRPr>
      </a:lvl8pPr>
      <a:lvl9pPr marL="1828800" algn="ctr" rtl="0" fontAlgn="base">
        <a:spcBef>
          <a:spcPct val="0"/>
        </a:spcBef>
        <a:spcAft>
          <a:spcPct val="0"/>
        </a:spcAft>
        <a:defRPr sz="3600" b="1">
          <a:solidFill>
            <a:srgbClr val="333399"/>
          </a:solidFill>
          <a:latin typeface="Arial" charset="0"/>
        </a:defRPr>
      </a:lvl9pPr>
    </p:titleStyle>
    <p:bodyStyle>
      <a:lvl1pPr marL="342900" indent="-342900" algn="l" rtl="0" eaLnBrk="0" fontAlgn="base" hangingPunct="0">
        <a:spcBef>
          <a:spcPct val="20000"/>
        </a:spcBef>
        <a:spcAft>
          <a:spcPct val="0"/>
        </a:spcAft>
        <a:buChar char="•"/>
        <a:defRPr sz="24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2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17.emf"/><Relationship Id="rId1" Type="http://schemas.openxmlformats.org/officeDocument/2006/relationships/slideLayout" Target="../slideLayouts/slideLayout2.xml"/><Relationship Id="rId5" Type="http://schemas.openxmlformats.org/officeDocument/2006/relationships/image" Target="../media/image23.emf"/><Relationship Id="rId4" Type="http://schemas.openxmlformats.org/officeDocument/2006/relationships/image" Target="../media/image22.emf"/></Relationships>
</file>

<file path=ppt/slides/_rels/slide1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slideLayout" Target="../slideLayouts/slideLayout2.xml"/><Relationship Id="rId1" Type="http://schemas.openxmlformats.org/officeDocument/2006/relationships/tags" Target="../tags/tag3.xml"/><Relationship Id="rId6" Type="http://schemas.microsoft.com/office/2007/relationships/hdphoto" Target="../media/hdphoto1.wdp"/><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tags" Target="../tags/tag6.xml"/><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33.png"/><Relationship Id="rId5" Type="http://schemas.openxmlformats.org/officeDocument/2006/relationships/notesSlide" Target="../notesSlides/notesSlide8.xml"/><Relationship Id="rId4"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36.jpeg"/><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17969D84-43E3-41A4-83E2-45E3C5BA439E}"/>
              </a:ext>
            </a:extLst>
          </p:cNvPr>
          <p:cNvSpPr txBox="1">
            <a:spLocks/>
          </p:cNvSpPr>
          <p:nvPr/>
        </p:nvSpPr>
        <p:spPr bwMode="auto">
          <a:xfrm>
            <a:off x="-360" y="232290"/>
            <a:ext cx="9144000" cy="565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lvl1pPr algn="ctr" rtl="0" eaLnBrk="0" fontAlgn="base" hangingPunct="0">
              <a:spcBef>
                <a:spcPct val="0"/>
              </a:spcBef>
              <a:spcAft>
                <a:spcPct val="0"/>
              </a:spcAft>
              <a:defRPr sz="3600" b="1">
                <a:solidFill>
                  <a:srgbClr val="333399"/>
                </a:solidFill>
                <a:latin typeface="+mj-lt"/>
                <a:ea typeface="+mj-ea"/>
                <a:cs typeface="+mj-cs"/>
              </a:defRPr>
            </a:lvl1pPr>
            <a:lvl2pPr algn="ctr" rtl="0" eaLnBrk="0" fontAlgn="base" hangingPunct="0">
              <a:spcBef>
                <a:spcPct val="0"/>
              </a:spcBef>
              <a:spcAft>
                <a:spcPct val="0"/>
              </a:spcAft>
              <a:defRPr sz="3600" b="1">
                <a:solidFill>
                  <a:srgbClr val="333399"/>
                </a:solidFill>
                <a:latin typeface="Arial" charset="0"/>
              </a:defRPr>
            </a:lvl2pPr>
            <a:lvl3pPr algn="ctr" rtl="0" eaLnBrk="0" fontAlgn="base" hangingPunct="0">
              <a:spcBef>
                <a:spcPct val="0"/>
              </a:spcBef>
              <a:spcAft>
                <a:spcPct val="0"/>
              </a:spcAft>
              <a:defRPr sz="3600" b="1">
                <a:solidFill>
                  <a:srgbClr val="333399"/>
                </a:solidFill>
                <a:latin typeface="Arial" charset="0"/>
              </a:defRPr>
            </a:lvl3pPr>
            <a:lvl4pPr algn="ctr" rtl="0" eaLnBrk="0" fontAlgn="base" hangingPunct="0">
              <a:spcBef>
                <a:spcPct val="0"/>
              </a:spcBef>
              <a:spcAft>
                <a:spcPct val="0"/>
              </a:spcAft>
              <a:defRPr sz="3600" b="1">
                <a:solidFill>
                  <a:srgbClr val="333399"/>
                </a:solidFill>
                <a:latin typeface="Arial" charset="0"/>
              </a:defRPr>
            </a:lvl4pPr>
            <a:lvl5pPr algn="ctr" rtl="0" eaLnBrk="0" fontAlgn="base" hangingPunct="0">
              <a:spcBef>
                <a:spcPct val="0"/>
              </a:spcBef>
              <a:spcAft>
                <a:spcPct val="0"/>
              </a:spcAft>
              <a:defRPr sz="3600" b="1">
                <a:solidFill>
                  <a:srgbClr val="333399"/>
                </a:solidFill>
                <a:latin typeface="Arial" charset="0"/>
              </a:defRPr>
            </a:lvl5pPr>
            <a:lvl6pPr marL="457200" algn="ctr" rtl="0" fontAlgn="base">
              <a:spcBef>
                <a:spcPct val="0"/>
              </a:spcBef>
              <a:spcAft>
                <a:spcPct val="0"/>
              </a:spcAft>
              <a:defRPr sz="3600" b="1">
                <a:solidFill>
                  <a:srgbClr val="333399"/>
                </a:solidFill>
                <a:latin typeface="Arial" charset="0"/>
              </a:defRPr>
            </a:lvl6pPr>
            <a:lvl7pPr marL="914400" algn="ctr" rtl="0" fontAlgn="base">
              <a:spcBef>
                <a:spcPct val="0"/>
              </a:spcBef>
              <a:spcAft>
                <a:spcPct val="0"/>
              </a:spcAft>
              <a:defRPr sz="3600" b="1">
                <a:solidFill>
                  <a:srgbClr val="333399"/>
                </a:solidFill>
                <a:latin typeface="Arial" charset="0"/>
              </a:defRPr>
            </a:lvl7pPr>
            <a:lvl8pPr marL="1371600" algn="ctr" rtl="0" fontAlgn="base">
              <a:spcBef>
                <a:spcPct val="0"/>
              </a:spcBef>
              <a:spcAft>
                <a:spcPct val="0"/>
              </a:spcAft>
              <a:defRPr sz="3600" b="1">
                <a:solidFill>
                  <a:srgbClr val="333399"/>
                </a:solidFill>
                <a:latin typeface="Arial" charset="0"/>
              </a:defRPr>
            </a:lvl8pPr>
            <a:lvl9pPr marL="1828800" algn="ctr" rtl="0" fontAlgn="base">
              <a:spcBef>
                <a:spcPct val="0"/>
              </a:spcBef>
              <a:spcAft>
                <a:spcPct val="0"/>
              </a:spcAft>
              <a:defRPr sz="3600" b="1">
                <a:solidFill>
                  <a:srgbClr val="333399"/>
                </a:solidFill>
                <a:latin typeface="Arial" charset="0"/>
              </a:defRPr>
            </a:lvl9pPr>
          </a:lstStyle>
          <a:p>
            <a:pPr marL="0" marR="0" lvl="0" indent="0" algn="ctr" defTabSz="914400" rtl="0" eaLnBrk="0" fontAlgn="base" latinLnBrk="0" hangingPunct="0">
              <a:lnSpc>
                <a:spcPct val="150000"/>
              </a:lnSpc>
              <a:spcBef>
                <a:spcPct val="0"/>
              </a:spcBef>
              <a:spcAft>
                <a:spcPct val="0"/>
              </a:spcAft>
              <a:buClrTx/>
              <a:buSzTx/>
              <a:buFontTx/>
              <a:buNone/>
              <a:tabLst/>
              <a:defRPr/>
            </a:pPr>
            <a:r>
              <a:rPr kumimoji="0" lang="en-US" b="1" i="0" u="none" strike="noStrike" kern="0" cap="none" spc="0" normalizeH="0" baseline="0" noProof="0" dirty="0">
                <a:ln>
                  <a:noFill/>
                </a:ln>
                <a:solidFill>
                  <a:srgbClr val="034EBD"/>
                </a:solidFill>
                <a:effectLst/>
                <a:uLnTx/>
                <a:uFillTx/>
                <a:latin typeface="Arial"/>
                <a:ea typeface="+mj-ea"/>
                <a:cs typeface="+mj-cs"/>
              </a:rPr>
              <a:t>Reaction of the Day: Polyethylene</a:t>
            </a:r>
          </a:p>
        </p:txBody>
      </p:sp>
      <p:sp>
        <p:nvSpPr>
          <p:cNvPr id="6" name="TextBox 5">
            <a:extLst>
              <a:ext uri="{FF2B5EF4-FFF2-40B4-BE49-F238E27FC236}">
                <a16:creationId xmlns:a16="http://schemas.microsoft.com/office/drawing/2014/main" id="{1B08BB07-E248-43BA-B5C3-4C4C74491F3C}"/>
              </a:ext>
            </a:extLst>
          </p:cNvPr>
          <p:cNvSpPr txBox="1"/>
          <p:nvPr/>
        </p:nvSpPr>
        <p:spPr>
          <a:xfrm>
            <a:off x="4828632" y="1052011"/>
            <a:ext cx="3905816" cy="6032421"/>
          </a:xfrm>
          <a:prstGeom prst="rect">
            <a:avLst/>
          </a:prstGeom>
          <a:noFill/>
        </p:spPr>
        <p:txBody>
          <a:bodyPr wrap="square" rtlCol="0">
            <a:spAutoFit/>
          </a:bodyPr>
          <a:lstStyle/>
          <a:p>
            <a:pPr marL="285750" indent="-285750">
              <a:buFont typeface="Arial" panose="020B0604020202020204" pitchFamily="34" charset="0"/>
              <a:buChar char="•"/>
            </a:pPr>
            <a:r>
              <a:rPr lang="en-US" sz="1500" dirty="0"/>
              <a:t>Polyethylene is the most commonly used plastic in the world and can be made to have diverse properties. </a:t>
            </a:r>
          </a:p>
          <a:p>
            <a:pPr marL="285750" indent="-285750">
              <a:buFont typeface="Arial" panose="020B0604020202020204" pitchFamily="34" charset="0"/>
              <a:buChar char="•"/>
            </a:pPr>
            <a:endParaRPr lang="en-US" sz="1500" dirty="0"/>
          </a:p>
          <a:p>
            <a:pPr marL="285750" indent="-285750">
              <a:buFont typeface="Arial" panose="020B0604020202020204" pitchFamily="34" charset="0"/>
              <a:buChar char="•"/>
            </a:pPr>
            <a:r>
              <a:rPr lang="en-US" sz="1500" dirty="0"/>
              <a:t>Over 90 million metric tons of polyethylene are produced globally each year.</a:t>
            </a:r>
          </a:p>
          <a:p>
            <a:pPr marL="285750" indent="-285750">
              <a:buFont typeface="Arial" panose="020B0604020202020204" pitchFamily="34" charset="0"/>
              <a:buChar char="•"/>
            </a:pPr>
            <a:endParaRPr lang="en-US" sz="1500" dirty="0"/>
          </a:p>
          <a:p>
            <a:pPr marL="285750" indent="-285750">
              <a:buFont typeface="Arial" panose="020B0604020202020204" pitchFamily="34" charset="0"/>
              <a:buChar char="•"/>
            </a:pPr>
            <a:r>
              <a:rPr lang="en-US" sz="1500" dirty="0"/>
              <a:t>Polyethylene is used in power transmission, food packaging, consumer goods, electronics, and  household goods.</a:t>
            </a:r>
          </a:p>
          <a:p>
            <a:pPr marL="285750" indent="-285750">
              <a:buFont typeface="Arial" panose="020B0604020202020204" pitchFamily="34" charset="0"/>
              <a:buChar char="•"/>
            </a:pPr>
            <a:endParaRPr lang="en-US" sz="1500" dirty="0"/>
          </a:p>
          <a:p>
            <a:pPr marL="285750" indent="-285750">
              <a:buFont typeface="Arial" panose="020B0604020202020204" pitchFamily="34" charset="0"/>
              <a:buChar char="•"/>
            </a:pPr>
            <a:r>
              <a:rPr lang="en-US" sz="1500" dirty="0"/>
              <a:t>Polyethylene doesn’t biodegrade but does undergo photodegradation – light causes polyethylene chains to break, and so the pieces of plastic get smaller over time. </a:t>
            </a:r>
          </a:p>
          <a:p>
            <a:pPr marL="285750" indent="-285750">
              <a:buFont typeface="Arial" panose="020B0604020202020204" pitchFamily="34" charset="0"/>
              <a:buChar char="•"/>
            </a:pPr>
            <a:endParaRPr lang="en-US" sz="1500" dirty="0"/>
          </a:p>
          <a:p>
            <a:pPr marL="285750" indent="-285750">
              <a:buFont typeface="Arial" panose="020B0604020202020204" pitchFamily="34" charset="0"/>
              <a:buChar char="•"/>
            </a:pPr>
            <a:r>
              <a:rPr lang="en-US" sz="1500" dirty="0"/>
              <a:t>Plastics like polyethylene have even been found 36,000 feet deep in the Mariana Trench.</a:t>
            </a:r>
          </a:p>
          <a:p>
            <a:endParaRPr lang="en-US" sz="1400" dirty="0"/>
          </a:p>
          <a:p>
            <a:pPr marL="285750" indent="-285750">
              <a:buFont typeface="Arial" panose="020B0604020202020204" pitchFamily="34" charset="0"/>
              <a:buChar char="•"/>
            </a:pPr>
            <a:endParaRPr lang="en-US" sz="1400" dirty="0"/>
          </a:p>
          <a:p>
            <a:pPr marL="285750" indent="-285750">
              <a:buFont typeface="Arial" panose="020B0604020202020204" pitchFamily="34" charset="0"/>
              <a:buChar char="•"/>
            </a:pPr>
            <a:endParaRPr lang="en-US" sz="1400" dirty="0"/>
          </a:p>
          <a:p>
            <a:pPr marL="285750" indent="-285750">
              <a:buFont typeface="Arial" panose="020B0604020202020204" pitchFamily="34" charset="0"/>
              <a:buChar char="•"/>
            </a:pPr>
            <a:endParaRPr lang="en-US" sz="1400" dirty="0"/>
          </a:p>
        </p:txBody>
      </p:sp>
      <p:sp>
        <p:nvSpPr>
          <p:cNvPr id="2" name="TextBox 1">
            <a:extLst>
              <a:ext uri="{FF2B5EF4-FFF2-40B4-BE49-F238E27FC236}">
                <a16:creationId xmlns:a16="http://schemas.microsoft.com/office/drawing/2014/main" id="{7C1C6EFB-725B-460C-92C6-12396F2CF802}"/>
              </a:ext>
            </a:extLst>
          </p:cNvPr>
          <p:cNvSpPr txBox="1"/>
          <p:nvPr/>
        </p:nvSpPr>
        <p:spPr>
          <a:xfrm>
            <a:off x="6414052" y="6302544"/>
            <a:ext cx="2209248" cy="646331"/>
          </a:xfrm>
          <a:prstGeom prst="rect">
            <a:avLst/>
          </a:prstGeom>
          <a:noFill/>
        </p:spPr>
        <p:txBody>
          <a:bodyPr wrap="square" rtlCol="0">
            <a:spAutoFit/>
          </a:bodyPr>
          <a:lstStyle/>
          <a:p>
            <a:pPr algn="ctr"/>
            <a:r>
              <a:rPr lang="en-US" sz="900" dirty="0">
                <a:solidFill>
                  <a:schemeClr val="accent3"/>
                </a:solidFill>
              </a:rPr>
              <a:t>aiche.org</a:t>
            </a:r>
          </a:p>
          <a:p>
            <a:pPr algn="ctr"/>
            <a:r>
              <a:rPr lang="en-US" sz="900" dirty="0">
                <a:solidFill>
                  <a:schemeClr val="accent3"/>
                </a:solidFill>
              </a:rPr>
              <a:t>Sciencedirect.com</a:t>
            </a:r>
          </a:p>
          <a:p>
            <a:pPr algn="ctr"/>
            <a:r>
              <a:rPr lang="en-US" sz="900" dirty="0">
                <a:solidFill>
                  <a:schemeClr val="accent3"/>
                </a:solidFill>
              </a:rPr>
              <a:t>Strom, E. T.; Rasmussen (2011)</a:t>
            </a:r>
          </a:p>
          <a:p>
            <a:pPr algn="ctr"/>
            <a:r>
              <a:rPr lang="en-US" sz="900" dirty="0">
                <a:solidFill>
                  <a:schemeClr val="accent3"/>
                </a:solidFill>
              </a:rPr>
              <a:t>Nationalgeographic.com</a:t>
            </a:r>
          </a:p>
        </p:txBody>
      </p:sp>
      <p:pic>
        <p:nvPicPr>
          <p:cNvPr id="8" name="Picture 7">
            <a:extLst>
              <a:ext uri="{FF2B5EF4-FFF2-40B4-BE49-F238E27FC236}">
                <a16:creationId xmlns:a16="http://schemas.microsoft.com/office/drawing/2014/main" id="{C2E02CC9-EBB8-48A2-8011-70F5E1DBFB4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9390" y="1670735"/>
            <a:ext cx="4042610" cy="1317017"/>
          </a:xfrm>
          <a:prstGeom prst="rect">
            <a:avLst/>
          </a:prstGeom>
        </p:spPr>
      </p:pic>
      <p:pic>
        <p:nvPicPr>
          <p:cNvPr id="10" name="Picture 9">
            <a:extLst>
              <a:ext uri="{FF2B5EF4-FFF2-40B4-BE49-F238E27FC236}">
                <a16:creationId xmlns:a16="http://schemas.microsoft.com/office/drawing/2014/main" id="{300B9B0D-10C0-488C-98C3-AEE7B0AB65AE}"/>
              </a:ext>
            </a:extLst>
          </p:cNvPr>
          <p:cNvPicPr>
            <a:picLocks noChangeAspect="1"/>
          </p:cNvPicPr>
          <p:nvPr/>
        </p:nvPicPr>
        <p:blipFill>
          <a:blip r:embed="rId5"/>
          <a:stretch>
            <a:fillRect/>
          </a:stretch>
        </p:blipFill>
        <p:spPr>
          <a:xfrm>
            <a:off x="227486" y="3427876"/>
            <a:ext cx="3217541" cy="2141127"/>
          </a:xfrm>
          <a:prstGeom prst="rect">
            <a:avLst/>
          </a:prstGeom>
        </p:spPr>
      </p:pic>
      <p:pic>
        <p:nvPicPr>
          <p:cNvPr id="9" name="Picture 8">
            <a:extLst>
              <a:ext uri="{FF2B5EF4-FFF2-40B4-BE49-F238E27FC236}">
                <a16:creationId xmlns:a16="http://schemas.microsoft.com/office/drawing/2014/main" id="{56220561-C2C5-4C2B-885B-33567FB75CF6}"/>
              </a:ext>
            </a:extLst>
          </p:cNvPr>
          <p:cNvPicPr>
            <a:picLocks noChangeAspect="1"/>
          </p:cNvPicPr>
          <p:nvPr/>
        </p:nvPicPr>
        <p:blipFill>
          <a:blip r:embed="rId6"/>
          <a:stretch>
            <a:fillRect/>
          </a:stretch>
        </p:blipFill>
        <p:spPr>
          <a:xfrm>
            <a:off x="2462123" y="3427877"/>
            <a:ext cx="2366509" cy="2141127"/>
          </a:xfrm>
          <a:prstGeom prst="rect">
            <a:avLst/>
          </a:prstGeom>
        </p:spPr>
      </p:pic>
    </p:spTree>
    <p:custDataLst>
      <p:tags r:id="rId1"/>
    </p:custDataLst>
    <p:extLst>
      <p:ext uri="{BB962C8B-B14F-4D97-AF65-F5344CB8AC3E}">
        <p14:creationId xmlns:p14="http://schemas.microsoft.com/office/powerpoint/2010/main" val="36495233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7388" y="249033"/>
            <a:ext cx="7772400" cy="692150"/>
          </a:xfrm>
        </p:spPr>
        <p:txBody>
          <a:bodyPr/>
          <a:lstStyle/>
          <a:p>
            <a:r>
              <a:rPr lang="en-US" sz="3200" dirty="0"/>
              <a:t>Thermoplastic Polymers Exhibit Temperature-Dependent Properties</a:t>
            </a:r>
          </a:p>
        </p:txBody>
      </p:sp>
      <p:sp>
        <p:nvSpPr>
          <p:cNvPr id="3" name="Content Placeholder 2"/>
          <p:cNvSpPr>
            <a:spLocks noGrp="1"/>
          </p:cNvSpPr>
          <p:nvPr>
            <p:ph idx="1"/>
          </p:nvPr>
        </p:nvSpPr>
        <p:spPr>
          <a:xfrm>
            <a:off x="259442" y="1264537"/>
            <a:ext cx="8513726" cy="5097463"/>
          </a:xfrm>
        </p:spPr>
        <p:txBody>
          <a:bodyPr/>
          <a:lstStyle/>
          <a:p>
            <a:r>
              <a:rPr lang="en-US" dirty="0">
                <a:solidFill>
                  <a:srgbClr val="000000"/>
                </a:solidFill>
              </a:rPr>
              <a:t>Above critical temperature, become fluid, or “glassy”.</a:t>
            </a:r>
          </a:p>
          <a:p>
            <a:endParaRPr lang="en-US" sz="1200" dirty="0">
              <a:solidFill>
                <a:srgbClr val="000000"/>
              </a:solidFill>
            </a:endParaRPr>
          </a:p>
          <a:p>
            <a:r>
              <a:rPr lang="en-US" dirty="0">
                <a:solidFill>
                  <a:srgbClr val="000000"/>
                </a:solidFill>
              </a:rPr>
              <a:t>When cooled below critical temperature will retain shape of previous container.</a:t>
            </a:r>
          </a:p>
          <a:p>
            <a:pPr lvl="1"/>
            <a:r>
              <a:rPr lang="en-US" dirty="0">
                <a:solidFill>
                  <a:srgbClr val="000000"/>
                </a:solidFill>
              </a:rPr>
              <a:t>Reusable; Can be molded into new forms.</a:t>
            </a:r>
          </a:p>
          <a:p>
            <a:pPr lvl="1"/>
            <a:r>
              <a:rPr lang="en-US" dirty="0">
                <a:solidFill>
                  <a:srgbClr val="000000"/>
                </a:solidFill>
              </a:rPr>
              <a:t>Example: Polyethylene bags</a:t>
            </a:r>
          </a:p>
          <a:p>
            <a:pPr marL="0" indent="0">
              <a:buNone/>
            </a:pPr>
            <a:endParaRPr lang="en-US" sz="1200" dirty="0">
              <a:solidFill>
                <a:srgbClr val="000000"/>
              </a:solidFill>
            </a:endParaRPr>
          </a:p>
        </p:txBody>
      </p:sp>
      <p:pic>
        <p:nvPicPr>
          <p:cNvPr id="8" name="Picture 7"/>
          <p:cNvPicPr>
            <a:picLocks noChangeAspect="1"/>
          </p:cNvPicPr>
          <p:nvPr/>
        </p:nvPicPr>
        <p:blipFill>
          <a:blip r:embed="rId2">
            <a:extLst>
              <a:ext uri="{BEBA8EAE-BF5A-486C-A8C5-ECC9F3942E4B}">
                <a14:imgProps xmlns:a14="http://schemas.microsoft.com/office/drawing/2010/main">
                  <a14:imgLayer r:embed="rId3">
                    <a14:imgEffect>
                      <a14:backgroundRemoval t="4111" b="98444" l="5595" r="96071">
                        <a14:foregroundMark x1="45595" y1="52000" x2="45595" y2="52000"/>
                      </a14:backgroundRemoval>
                    </a14:imgEffect>
                  </a14:imgLayer>
                </a14:imgProps>
              </a:ext>
            </a:extLst>
          </a:blip>
          <a:stretch>
            <a:fillRect/>
          </a:stretch>
        </p:blipFill>
        <p:spPr>
          <a:xfrm>
            <a:off x="4704282" y="3495654"/>
            <a:ext cx="2479274" cy="2656365"/>
          </a:xfrm>
          <a:prstGeom prst="rect">
            <a:avLst/>
          </a:prstGeom>
        </p:spPr>
      </p:pic>
      <p:pic>
        <p:nvPicPr>
          <p:cNvPr id="5" name="Picture 4"/>
          <p:cNvPicPr>
            <a:picLocks noChangeAspect="1"/>
          </p:cNvPicPr>
          <p:nvPr/>
        </p:nvPicPr>
        <p:blipFill>
          <a:blip r:embed="rId4"/>
          <a:stretch>
            <a:fillRect/>
          </a:stretch>
        </p:blipFill>
        <p:spPr>
          <a:xfrm>
            <a:off x="2164823" y="3845772"/>
            <a:ext cx="2119717" cy="2028437"/>
          </a:xfrm>
          <a:prstGeom prst="rect">
            <a:avLst/>
          </a:prstGeom>
        </p:spPr>
      </p:pic>
    </p:spTree>
    <p:extLst>
      <p:ext uri="{BB962C8B-B14F-4D97-AF65-F5344CB8AC3E}">
        <p14:creationId xmlns:p14="http://schemas.microsoft.com/office/powerpoint/2010/main" val="3323097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3913" y="231392"/>
            <a:ext cx="8195192" cy="692150"/>
          </a:xfrm>
        </p:spPr>
        <p:txBody>
          <a:bodyPr/>
          <a:lstStyle/>
          <a:p>
            <a:r>
              <a:rPr lang="en-US" sz="3200" dirty="0"/>
              <a:t>Thermoset Polymers Exhibit Irreversible Cross-Linking with Heat</a:t>
            </a:r>
          </a:p>
        </p:txBody>
      </p:sp>
      <p:sp>
        <p:nvSpPr>
          <p:cNvPr id="3" name="Content Placeholder 2"/>
          <p:cNvSpPr>
            <a:spLocks noGrp="1"/>
          </p:cNvSpPr>
          <p:nvPr>
            <p:ph idx="1"/>
          </p:nvPr>
        </p:nvSpPr>
        <p:spPr>
          <a:xfrm>
            <a:off x="564472" y="1252524"/>
            <a:ext cx="8079000" cy="4774295"/>
          </a:xfrm>
        </p:spPr>
        <p:txBody>
          <a:bodyPr/>
          <a:lstStyle/>
          <a:p>
            <a:r>
              <a:rPr lang="en-US" dirty="0">
                <a:solidFill>
                  <a:srgbClr val="000000"/>
                </a:solidFill>
              </a:rPr>
              <a:t>Above critical temperature, polymer undergoes irreversible cross-linking reaction.</a:t>
            </a:r>
          </a:p>
          <a:p>
            <a:r>
              <a:rPr lang="en-US" dirty="0">
                <a:solidFill>
                  <a:srgbClr val="000000"/>
                </a:solidFill>
              </a:rPr>
              <a:t>Upon cooling, polymer retains final form.</a:t>
            </a:r>
          </a:p>
        </p:txBody>
      </p:sp>
      <p:pic>
        <p:nvPicPr>
          <p:cNvPr id="9" name="Picture 8"/>
          <p:cNvPicPr>
            <a:picLocks noChangeAspect="1"/>
          </p:cNvPicPr>
          <p:nvPr/>
        </p:nvPicPr>
        <p:blipFill>
          <a:blip r:embed="rId2"/>
          <a:stretch>
            <a:fillRect/>
          </a:stretch>
        </p:blipFill>
        <p:spPr>
          <a:xfrm>
            <a:off x="5348217" y="2610889"/>
            <a:ext cx="2861986" cy="3464509"/>
          </a:xfrm>
          <a:prstGeom prst="rect">
            <a:avLst/>
          </a:prstGeom>
        </p:spPr>
      </p:pic>
      <p:pic>
        <p:nvPicPr>
          <p:cNvPr id="10" name="Picture 9"/>
          <p:cNvPicPr>
            <a:picLocks noChangeAspect="1"/>
          </p:cNvPicPr>
          <p:nvPr/>
        </p:nvPicPr>
        <p:blipFill>
          <a:blip r:embed="rId3"/>
          <a:stretch>
            <a:fillRect/>
          </a:stretch>
        </p:blipFill>
        <p:spPr>
          <a:xfrm>
            <a:off x="2580577" y="3370841"/>
            <a:ext cx="1417229" cy="1450973"/>
          </a:xfrm>
          <a:prstGeom prst="rect">
            <a:avLst/>
          </a:prstGeom>
        </p:spPr>
      </p:pic>
      <p:pic>
        <p:nvPicPr>
          <p:cNvPr id="11" name="Picture 10"/>
          <p:cNvPicPr>
            <a:picLocks noChangeAspect="1"/>
          </p:cNvPicPr>
          <p:nvPr/>
        </p:nvPicPr>
        <p:blipFill>
          <a:blip r:embed="rId4"/>
          <a:stretch>
            <a:fillRect/>
          </a:stretch>
        </p:blipFill>
        <p:spPr>
          <a:xfrm rot="16200000">
            <a:off x="4436068" y="3654976"/>
            <a:ext cx="165100" cy="977900"/>
          </a:xfrm>
          <a:prstGeom prst="rect">
            <a:avLst/>
          </a:prstGeom>
        </p:spPr>
      </p:pic>
      <p:pic>
        <p:nvPicPr>
          <p:cNvPr id="12" name="Picture 11"/>
          <p:cNvPicPr>
            <a:picLocks noChangeAspect="1"/>
          </p:cNvPicPr>
          <p:nvPr/>
        </p:nvPicPr>
        <p:blipFill>
          <a:blip r:embed="rId5"/>
          <a:stretch>
            <a:fillRect/>
          </a:stretch>
        </p:blipFill>
        <p:spPr>
          <a:xfrm>
            <a:off x="235167" y="3590700"/>
            <a:ext cx="2060510" cy="1022735"/>
          </a:xfrm>
          <a:prstGeom prst="rect">
            <a:avLst/>
          </a:prstGeom>
        </p:spPr>
      </p:pic>
      <p:sp>
        <p:nvSpPr>
          <p:cNvPr id="13" name="TextBox 12"/>
          <p:cNvSpPr txBox="1"/>
          <p:nvPr/>
        </p:nvSpPr>
        <p:spPr>
          <a:xfrm>
            <a:off x="2193985" y="3943388"/>
            <a:ext cx="351075" cy="369332"/>
          </a:xfrm>
          <a:prstGeom prst="rect">
            <a:avLst/>
          </a:prstGeom>
          <a:noFill/>
        </p:spPr>
        <p:txBody>
          <a:bodyPr wrap="square" rtlCol="0">
            <a:spAutoFit/>
          </a:bodyPr>
          <a:lstStyle/>
          <a:p>
            <a:r>
              <a:rPr lang="en-US" dirty="0"/>
              <a:t>+</a:t>
            </a:r>
          </a:p>
        </p:txBody>
      </p:sp>
      <p:sp>
        <p:nvSpPr>
          <p:cNvPr id="14" name="TextBox 13"/>
          <p:cNvSpPr txBox="1"/>
          <p:nvPr/>
        </p:nvSpPr>
        <p:spPr>
          <a:xfrm>
            <a:off x="1020101" y="5389259"/>
            <a:ext cx="2863220" cy="646331"/>
          </a:xfrm>
          <a:prstGeom prst="rect">
            <a:avLst/>
          </a:prstGeom>
        </p:spPr>
        <p:style>
          <a:lnRef idx="2">
            <a:schemeClr val="dk1"/>
          </a:lnRef>
          <a:fillRef idx="1">
            <a:schemeClr val="lt1"/>
          </a:fillRef>
          <a:effectRef idx="0">
            <a:schemeClr val="dk1"/>
          </a:effectRef>
          <a:fontRef idx="minor">
            <a:schemeClr val="dk1"/>
          </a:fontRef>
        </p:style>
        <p:txBody>
          <a:bodyPr wrap="square" rtlCol="0" anchor="ctr">
            <a:spAutoFit/>
          </a:bodyPr>
          <a:lstStyle/>
          <a:p>
            <a:pPr marL="0" lvl="1" algn="ctr"/>
            <a:r>
              <a:rPr lang="en-US" dirty="0"/>
              <a:t>Involves the formation of a chemical bond!</a:t>
            </a:r>
          </a:p>
        </p:txBody>
      </p:sp>
      <p:sp>
        <p:nvSpPr>
          <p:cNvPr id="4" name="TextBox 3"/>
          <p:cNvSpPr txBox="1"/>
          <p:nvPr/>
        </p:nvSpPr>
        <p:spPr>
          <a:xfrm>
            <a:off x="728323" y="2913133"/>
            <a:ext cx="3031599" cy="400110"/>
          </a:xfrm>
          <a:prstGeom prst="rect">
            <a:avLst/>
          </a:prstGeom>
          <a:noFill/>
        </p:spPr>
        <p:txBody>
          <a:bodyPr wrap="none" rtlCol="0">
            <a:spAutoFit/>
          </a:bodyPr>
          <a:lstStyle/>
          <a:p>
            <a:r>
              <a:rPr lang="en-US" sz="2000" b="1" dirty="0">
                <a:solidFill>
                  <a:srgbClr val="800000"/>
                </a:solidFill>
              </a:rPr>
              <a:t>Vulcanization of rubber</a:t>
            </a:r>
          </a:p>
        </p:txBody>
      </p:sp>
      <p:sp>
        <p:nvSpPr>
          <p:cNvPr id="5" name="TextBox 4"/>
          <p:cNvSpPr txBox="1"/>
          <p:nvPr/>
        </p:nvSpPr>
        <p:spPr>
          <a:xfrm>
            <a:off x="522910" y="4799200"/>
            <a:ext cx="1493580" cy="369332"/>
          </a:xfrm>
          <a:prstGeom prst="rect">
            <a:avLst/>
          </a:prstGeom>
          <a:noFill/>
        </p:spPr>
        <p:txBody>
          <a:bodyPr wrap="none" rtlCol="0">
            <a:spAutoFit/>
          </a:bodyPr>
          <a:lstStyle/>
          <a:p>
            <a:r>
              <a:rPr lang="en-US" dirty="0" err="1"/>
              <a:t>polyisoprene</a:t>
            </a:r>
            <a:endParaRPr lang="en-US" dirty="0"/>
          </a:p>
        </p:txBody>
      </p:sp>
      <p:sp>
        <p:nvSpPr>
          <p:cNvPr id="15" name="TextBox 14"/>
          <p:cNvSpPr txBox="1"/>
          <p:nvPr/>
        </p:nvSpPr>
        <p:spPr>
          <a:xfrm>
            <a:off x="2916382" y="4802209"/>
            <a:ext cx="749123" cy="369332"/>
          </a:xfrm>
          <a:prstGeom prst="rect">
            <a:avLst/>
          </a:prstGeom>
          <a:noFill/>
        </p:spPr>
        <p:txBody>
          <a:bodyPr wrap="none" rtlCol="0">
            <a:spAutoFit/>
          </a:bodyPr>
          <a:lstStyle/>
          <a:p>
            <a:r>
              <a:rPr lang="en-US" dirty="0"/>
              <a:t>sulfur</a:t>
            </a:r>
          </a:p>
        </p:txBody>
      </p:sp>
    </p:spTree>
    <p:extLst>
      <p:ext uri="{BB962C8B-B14F-4D97-AF65-F5344CB8AC3E}">
        <p14:creationId xmlns:p14="http://schemas.microsoft.com/office/powerpoint/2010/main" val="1751004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P spid="4" grpId="0"/>
      <p:bldP spid="5" grpId="0"/>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2795" y="213751"/>
            <a:ext cx="8484715" cy="692150"/>
          </a:xfrm>
        </p:spPr>
        <p:txBody>
          <a:bodyPr/>
          <a:lstStyle/>
          <a:p>
            <a:r>
              <a:rPr lang="en-US" sz="3200" dirty="0"/>
              <a:t>Cross-Linking in Elastomers Allows Reversible Stretching</a:t>
            </a:r>
          </a:p>
        </p:txBody>
      </p:sp>
      <p:sp>
        <p:nvSpPr>
          <p:cNvPr id="3" name="Content Placeholder 2"/>
          <p:cNvSpPr>
            <a:spLocks noGrp="1"/>
          </p:cNvSpPr>
          <p:nvPr>
            <p:ph idx="1"/>
          </p:nvPr>
        </p:nvSpPr>
        <p:spPr>
          <a:xfrm>
            <a:off x="341423" y="1141048"/>
            <a:ext cx="8496086" cy="5097463"/>
          </a:xfrm>
        </p:spPr>
        <p:txBody>
          <a:bodyPr/>
          <a:lstStyle/>
          <a:p>
            <a:r>
              <a:rPr lang="en-US" dirty="0"/>
              <a:t>Polymer reorganizes upon application of stress to redistribute force.</a:t>
            </a:r>
          </a:p>
          <a:p>
            <a:pPr lvl="1"/>
            <a:r>
              <a:rPr lang="en-US" dirty="0"/>
              <a:t>Weak IMFs broken and re-formed to keep polymer chains associated with each other.</a:t>
            </a:r>
          </a:p>
          <a:p>
            <a:pPr lvl="1"/>
            <a:r>
              <a:rPr lang="en-US" dirty="0"/>
              <a:t>Will return to previous shape if previously “cured” or covalently cross-linked (</a:t>
            </a:r>
            <a:r>
              <a:rPr lang="en-US" i="1" dirty="0"/>
              <a:t>e.g., </a:t>
            </a:r>
            <a:r>
              <a:rPr lang="en-US" dirty="0"/>
              <a:t>rubber).</a:t>
            </a:r>
          </a:p>
          <a:p>
            <a:pPr lvl="1"/>
            <a:r>
              <a:rPr lang="en-US" dirty="0"/>
              <a:t>Can be thermosets or thermoplastics.</a:t>
            </a:r>
          </a:p>
          <a:p>
            <a:pPr lvl="1"/>
            <a:endParaRPr lang="en-US" sz="1200" dirty="0">
              <a:solidFill>
                <a:srgbClr val="000000"/>
              </a:solidFill>
            </a:endParaRPr>
          </a:p>
        </p:txBody>
      </p:sp>
      <p:pic>
        <p:nvPicPr>
          <p:cNvPr id="7" name="Picture 6"/>
          <p:cNvPicPr>
            <a:picLocks noChangeAspect="1"/>
          </p:cNvPicPr>
          <p:nvPr/>
        </p:nvPicPr>
        <p:blipFill rotWithShape="1">
          <a:blip r:embed="rId2"/>
          <a:srcRect r="45972" b="14741"/>
          <a:stretch/>
        </p:blipFill>
        <p:spPr>
          <a:xfrm rot="5400000">
            <a:off x="2427455" y="2450121"/>
            <a:ext cx="1413696" cy="4089964"/>
          </a:xfrm>
          <a:prstGeom prst="rect">
            <a:avLst/>
          </a:prstGeom>
        </p:spPr>
      </p:pic>
      <p:pic>
        <p:nvPicPr>
          <p:cNvPr id="9" name="Picture 8"/>
          <p:cNvPicPr>
            <a:picLocks noChangeAspect="1"/>
          </p:cNvPicPr>
          <p:nvPr/>
        </p:nvPicPr>
        <p:blipFill rotWithShape="1">
          <a:blip r:embed="rId2"/>
          <a:srcRect l="63615" r="1433" b="14741"/>
          <a:stretch/>
        </p:blipFill>
        <p:spPr>
          <a:xfrm rot="5400000">
            <a:off x="3514421" y="3581155"/>
            <a:ext cx="914566" cy="4089964"/>
          </a:xfrm>
          <a:prstGeom prst="rect">
            <a:avLst/>
          </a:prstGeom>
        </p:spPr>
      </p:pic>
      <p:cxnSp>
        <p:nvCxnSpPr>
          <p:cNvPr id="11" name="Straight Connector 10"/>
          <p:cNvCxnSpPr/>
          <p:nvPr/>
        </p:nvCxnSpPr>
        <p:spPr bwMode="auto">
          <a:xfrm flipV="1">
            <a:off x="6187358" y="4463211"/>
            <a:ext cx="54864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2" name="Oval 11"/>
          <p:cNvSpPr>
            <a:spLocks noChangeAspect="1"/>
          </p:cNvSpPr>
          <p:nvPr/>
        </p:nvSpPr>
        <p:spPr bwMode="auto">
          <a:xfrm>
            <a:off x="6434314" y="4974803"/>
            <a:ext cx="118871" cy="118871"/>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13" name="TextBox 12"/>
          <p:cNvSpPr txBox="1"/>
          <p:nvPr/>
        </p:nvSpPr>
        <p:spPr>
          <a:xfrm>
            <a:off x="7016424" y="4269158"/>
            <a:ext cx="1095597" cy="369332"/>
          </a:xfrm>
          <a:prstGeom prst="rect">
            <a:avLst/>
          </a:prstGeom>
          <a:noFill/>
        </p:spPr>
        <p:txBody>
          <a:bodyPr wrap="none" rtlCol="0">
            <a:spAutoFit/>
          </a:bodyPr>
          <a:lstStyle/>
          <a:p>
            <a:r>
              <a:rPr lang="en-US" dirty="0"/>
              <a:t>Polymer</a:t>
            </a:r>
          </a:p>
        </p:txBody>
      </p:sp>
      <p:sp>
        <p:nvSpPr>
          <p:cNvPr id="14" name="TextBox 13"/>
          <p:cNvSpPr txBox="1"/>
          <p:nvPr/>
        </p:nvSpPr>
        <p:spPr>
          <a:xfrm>
            <a:off x="6981145" y="4727828"/>
            <a:ext cx="1869813" cy="923330"/>
          </a:xfrm>
          <a:prstGeom prst="rect">
            <a:avLst/>
          </a:prstGeom>
          <a:noFill/>
        </p:spPr>
        <p:txBody>
          <a:bodyPr wrap="square" rtlCol="0">
            <a:spAutoFit/>
          </a:bodyPr>
          <a:lstStyle/>
          <a:p>
            <a:r>
              <a:rPr lang="en-US" dirty="0"/>
              <a:t>Location of Covalent Cross-Linking</a:t>
            </a:r>
          </a:p>
        </p:txBody>
      </p:sp>
      <p:sp>
        <p:nvSpPr>
          <p:cNvPr id="4" name="TextBox 3"/>
          <p:cNvSpPr txBox="1"/>
          <p:nvPr/>
        </p:nvSpPr>
        <p:spPr>
          <a:xfrm>
            <a:off x="728360" y="4108264"/>
            <a:ext cx="915823" cy="646331"/>
          </a:xfrm>
          <a:prstGeom prst="rect">
            <a:avLst/>
          </a:prstGeom>
          <a:noFill/>
        </p:spPr>
        <p:txBody>
          <a:bodyPr wrap="none" rtlCol="0">
            <a:spAutoFit/>
          </a:bodyPr>
          <a:lstStyle/>
          <a:p>
            <a:r>
              <a:rPr lang="en-US" b="1" dirty="0"/>
              <a:t>Before </a:t>
            </a:r>
            <a:br>
              <a:rPr lang="en-US" b="1" dirty="0"/>
            </a:br>
            <a:r>
              <a:rPr lang="en-US" b="1" dirty="0"/>
              <a:t>Stress</a:t>
            </a:r>
          </a:p>
        </p:txBody>
      </p:sp>
      <p:sp>
        <p:nvSpPr>
          <p:cNvPr id="15" name="TextBox 14"/>
          <p:cNvSpPr txBox="1"/>
          <p:nvPr/>
        </p:nvSpPr>
        <p:spPr>
          <a:xfrm>
            <a:off x="768706" y="5381100"/>
            <a:ext cx="915823" cy="646331"/>
          </a:xfrm>
          <a:prstGeom prst="rect">
            <a:avLst/>
          </a:prstGeom>
          <a:noFill/>
        </p:spPr>
        <p:txBody>
          <a:bodyPr wrap="none" rtlCol="0">
            <a:spAutoFit/>
          </a:bodyPr>
          <a:lstStyle/>
          <a:p>
            <a:pPr algn="ctr"/>
            <a:r>
              <a:rPr lang="en-US" b="1" dirty="0"/>
              <a:t>After </a:t>
            </a:r>
            <a:br>
              <a:rPr lang="en-US" b="1" dirty="0"/>
            </a:br>
            <a:r>
              <a:rPr lang="en-US" b="1" dirty="0"/>
              <a:t>Stress</a:t>
            </a:r>
          </a:p>
        </p:txBody>
      </p:sp>
    </p:spTree>
    <p:extLst>
      <p:ext uri="{BB962C8B-B14F-4D97-AF65-F5344CB8AC3E}">
        <p14:creationId xmlns:p14="http://schemas.microsoft.com/office/powerpoint/2010/main" val="242665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par>
                                <p:cTn id="31" presetID="1" presetClass="entr" presetSubtype="0" fill="hold" grpId="1" nodeType="with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13" grpId="0"/>
      <p:bldP spid="14" grpId="0"/>
      <p:bldP spid="4" grpId="0"/>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4007" y="223128"/>
            <a:ext cx="8258185" cy="692150"/>
          </a:xfrm>
        </p:spPr>
        <p:txBody>
          <a:bodyPr/>
          <a:lstStyle/>
          <a:p>
            <a:r>
              <a:rPr lang="en-US" dirty="0"/>
              <a:t>Cross-Linking via Intermolecular Forces (IMFs)</a:t>
            </a:r>
          </a:p>
        </p:txBody>
      </p:sp>
      <p:sp>
        <p:nvSpPr>
          <p:cNvPr id="3" name="Content Placeholder 2"/>
          <p:cNvSpPr>
            <a:spLocks noGrp="1"/>
          </p:cNvSpPr>
          <p:nvPr>
            <p:ph idx="1"/>
          </p:nvPr>
        </p:nvSpPr>
        <p:spPr>
          <a:xfrm>
            <a:off x="336158" y="1086059"/>
            <a:ext cx="8751814" cy="5097463"/>
          </a:xfrm>
        </p:spPr>
        <p:txBody>
          <a:bodyPr/>
          <a:lstStyle/>
          <a:p>
            <a:r>
              <a:rPr lang="en-US" dirty="0"/>
              <a:t>Depending on the monomer identity, chains may exhibit hydrogen-bonding or dipole-dipole interactions.</a:t>
            </a:r>
          </a:p>
          <a:p>
            <a:pPr lvl="1"/>
            <a:r>
              <a:rPr lang="en-US" dirty="0"/>
              <a:t>As the polymer size increases, dispersion forces will also become important.</a:t>
            </a:r>
          </a:p>
          <a:p>
            <a:r>
              <a:rPr lang="en-US" dirty="0"/>
              <a:t>IMFs can be used to cross-link chains; however, these can be broken more easily than cross-linking via covalent bond formation.</a:t>
            </a:r>
          </a:p>
          <a:p>
            <a:pPr lvl="1"/>
            <a:r>
              <a:rPr lang="en-US" dirty="0"/>
              <a:t>Example: Kevlar</a:t>
            </a:r>
          </a:p>
          <a:p>
            <a:endParaRPr lang="en-US" dirty="0"/>
          </a:p>
        </p:txBody>
      </p:sp>
      <p:pic>
        <p:nvPicPr>
          <p:cNvPr id="4" name="Picture 3"/>
          <p:cNvPicPr>
            <a:picLocks noChangeAspect="1"/>
          </p:cNvPicPr>
          <p:nvPr/>
        </p:nvPicPr>
        <p:blipFill rotWithShape="1">
          <a:blip r:embed="rId2"/>
          <a:srcRect t="52122"/>
          <a:stretch/>
        </p:blipFill>
        <p:spPr>
          <a:xfrm>
            <a:off x="2913919" y="3816682"/>
            <a:ext cx="4749800" cy="2398664"/>
          </a:xfrm>
          <a:prstGeom prst="rect">
            <a:avLst/>
          </a:prstGeom>
        </p:spPr>
      </p:pic>
      <p:sp>
        <p:nvSpPr>
          <p:cNvPr id="5" name="Rectangle 4"/>
          <p:cNvSpPr/>
          <p:nvPr/>
        </p:nvSpPr>
        <p:spPr bwMode="auto">
          <a:xfrm>
            <a:off x="4797129" y="3807079"/>
            <a:ext cx="559727" cy="301332"/>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177686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KMBT_36112020121290.pdf"/>
          <p:cNvPicPr>
            <a:picLocks noChangeAspect="1"/>
          </p:cNvPicPr>
          <p:nvPr/>
        </p:nvPicPr>
        <p:blipFill rotWithShape="1">
          <a:blip r:embed="rId2" cstate="print">
            <a:extLst>
              <a:ext uri="{28A0092B-C50C-407E-A947-70E740481C1C}">
                <a14:useLocalDpi xmlns:a14="http://schemas.microsoft.com/office/drawing/2010/main" val="0"/>
              </a:ext>
            </a:extLst>
          </a:blip>
          <a:srcRect t="10629" b="3047"/>
          <a:stretch/>
        </p:blipFill>
        <p:spPr>
          <a:xfrm>
            <a:off x="269517" y="1243235"/>
            <a:ext cx="4493279" cy="4970661"/>
          </a:xfrm>
          <a:prstGeom prst="rect">
            <a:avLst/>
          </a:prstGeom>
          <a:scene3d>
            <a:camera prst="orthographicFront">
              <a:rot lat="0" lon="0" rev="21510000"/>
            </a:camera>
            <a:lightRig rig="threePt" dir="t"/>
          </a:scene3d>
        </p:spPr>
      </p:pic>
      <p:sp>
        <p:nvSpPr>
          <p:cNvPr id="2" name="Title 1"/>
          <p:cNvSpPr>
            <a:spLocks noGrp="1"/>
          </p:cNvSpPr>
          <p:nvPr>
            <p:ph type="title"/>
          </p:nvPr>
        </p:nvSpPr>
        <p:spPr>
          <a:xfrm>
            <a:off x="298808" y="297824"/>
            <a:ext cx="8422658" cy="692150"/>
          </a:xfrm>
        </p:spPr>
        <p:txBody>
          <a:bodyPr/>
          <a:lstStyle/>
          <a:p>
            <a:r>
              <a:rPr lang="en-US" dirty="0"/>
              <a:t>Cross-Linking of </a:t>
            </a:r>
            <a:r>
              <a:rPr lang="en-US" dirty="0" err="1"/>
              <a:t>Kevlar</a:t>
            </a:r>
            <a:r>
              <a:rPr lang="en-US" baseline="30000" dirty="0" err="1"/>
              <a:t>TM</a:t>
            </a:r>
            <a:r>
              <a:rPr lang="en-US" dirty="0"/>
              <a:t> Molecules via Intermolecular Forces</a:t>
            </a:r>
          </a:p>
        </p:txBody>
      </p:sp>
      <p:pic>
        <p:nvPicPr>
          <p:cNvPr id="3" name="Picture 2"/>
          <p:cNvPicPr>
            <a:picLocks noChangeAspect="1"/>
          </p:cNvPicPr>
          <p:nvPr/>
        </p:nvPicPr>
        <p:blipFill rotWithShape="1">
          <a:blip r:embed="rId3"/>
          <a:srcRect l="3338" t="4408" r="3338" b="3926"/>
          <a:stretch/>
        </p:blipFill>
        <p:spPr>
          <a:xfrm>
            <a:off x="4825452" y="1525726"/>
            <a:ext cx="2271243" cy="1765273"/>
          </a:xfrm>
          <a:prstGeom prst="rect">
            <a:avLst/>
          </a:prstGeom>
        </p:spPr>
      </p:pic>
      <p:sp>
        <p:nvSpPr>
          <p:cNvPr id="6" name="Content Placeholder 2"/>
          <p:cNvSpPr>
            <a:spLocks noGrp="1"/>
          </p:cNvSpPr>
          <p:nvPr>
            <p:ph idx="1"/>
          </p:nvPr>
        </p:nvSpPr>
        <p:spPr>
          <a:xfrm>
            <a:off x="4220319" y="3472916"/>
            <a:ext cx="4806462" cy="5097463"/>
          </a:xfrm>
        </p:spPr>
        <p:txBody>
          <a:bodyPr/>
          <a:lstStyle/>
          <a:p>
            <a:r>
              <a:rPr lang="en-US" dirty="0"/>
              <a:t>Kevlar fibers, connected via intermolecular forces, are woven into fabrics for bullet proof vests.</a:t>
            </a:r>
          </a:p>
          <a:p>
            <a:pPr lvl="1"/>
            <a:r>
              <a:rPr lang="en-US" dirty="0"/>
              <a:t>These connections break, slowing the bullet, as it passes through.</a:t>
            </a:r>
          </a:p>
        </p:txBody>
      </p:sp>
      <p:pic>
        <p:nvPicPr>
          <p:cNvPr id="7" name="Picture 6"/>
          <p:cNvPicPr>
            <a:picLocks noChangeAspect="1"/>
          </p:cNvPicPr>
          <p:nvPr/>
        </p:nvPicPr>
        <p:blipFill>
          <a:blip r:embed="rId4"/>
          <a:stretch>
            <a:fillRect/>
          </a:stretch>
        </p:blipFill>
        <p:spPr>
          <a:xfrm>
            <a:off x="7216146" y="1475239"/>
            <a:ext cx="1635035" cy="1918529"/>
          </a:xfrm>
          <a:prstGeom prst="rect">
            <a:avLst/>
          </a:prstGeom>
        </p:spPr>
      </p:pic>
    </p:spTree>
    <p:extLst>
      <p:ext uri="{BB962C8B-B14F-4D97-AF65-F5344CB8AC3E}">
        <p14:creationId xmlns:p14="http://schemas.microsoft.com/office/powerpoint/2010/main" val="13452101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stretch>
            <a:fillRect/>
          </a:stretch>
        </p:blipFill>
        <p:spPr>
          <a:xfrm>
            <a:off x="2756728" y="2593248"/>
            <a:ext cx="5575708" cy="3630485"/>
          </a:xfrm>
          <a:prstGeom prst="rect">
            <a:avLst/>
          </a:prstGeom>
        </p:spPr>
      </p:pic>
      <p:sp>
        <p:nvSpPr>
          <p:cNvPr id="2" name="Title 1"/>
          <p:cNvSpPr>
            <a:spLocks noGrp="1"/>
          </p:cNvSpPr>
          <p:nvPr>
            <p:ph type="title"/>
          </p:nvPr>
        </p:nvSpPr>
        <p:spPr>
          <a:xfrm>
            <a:off x="685800" y="319047"/>
            <a:ext cx="7772400" cy="692150"/>
          </a:xfrm>
        </p:spPr>
        <p:txBody>
          <a:bodyPr/>
          <a:lstStyle/>
          <a:p>
            <a:r>
              <a:rPr lang="en-US" dirty="0"/>
              <a:t>DNA: A Polynucleotide</a:t>
            </a:r>
          </a:p>
        </p:txBody>
      </p:sp>
      <p:sp>
        <p:nvSpPr>
          <p:cNvPr id="3" name="Content Placeholder 2"/>
          <p:cNvSpPr>
            <a:spLocks noGrp="1"/>
          </p:cNvSpPr>
          <p:nvPr>
            <p:ph idx="1"/>
          </p:nvPr>
        </p:nvSpPr>
        <p:spPr>
          <a:xfrm>
            <a:off x="591283" y="1215049"/>
            <a:ext cx="8337794" cy="5097463"/>
          </a:xfrm>
        </p:spPr>
        <p:txBody>
          <a:bodyPr/>
          <a:lstStyle/>
          <a:p>
            <a:r>
              <a:rPr lang="en-US" dirty="0"/>
              <a:t>Repeating unit in DNA is a</a:t>
            </a:r>
            <a:r>
              <a:rPr lang="en-US" dirty="0">
                <a:solidFill>
                  <a:schemeClr val="accent2"/>
                </a:solidFill>
              </a:rPr>
              <a:t> nucleotide</a:t>
            </a:r>
            <a:r>
              <a:rPr lang="en-US" dirty="0"/>
              <a:t>. </a:t>
            </a:r>
          </a:p>
          <a:p>
            <a:pPr lvl="1"/>
            <a:r>
              <a:rPr lang="en-US" b="1" dirty="0">
                <a:solidFill>
                  <a:srgbClr val="800000"/>
                </a:solidFill>
              </a:rPr>
              <a:t>Charged</a:t>
            </a:r>
            <a:r>
              <a:rPr lang="en-US" dirty="0"/>
              <a:t> phosphate group attached to </a:t>
            </a:r>
            <a:r>
              <a:rPr lang="en-US" dirty="0" err="1"/>
              <a:t>deoxyribose</a:t>
            </a:r>
            <a:r>
              <a:rPr lang="en-US" dirty="0"/>
              <a:t> sugar.</a:t>
            </a:r>
          </a:p>
          <a:p>
            <a:pPr lvl="1"/>
            <a:r>
              <a:rPr lang="en-US" b="1" dirty="0">
                <a:solidFill>
                  <a:srgbClr val="800000"/>
                </a:solidFill>
              </a:rPr>
              <a:t>Nitrogenous base </a:t>
            </a:r>
            <a:r>
              <a:rPr lang="en-US" dirty="0"/>
              <a:t>can be one of four components: Adenine, Cytosine, Guanine, or Thymine.</a:t>
            </a:r>
          </a:p>
        </p:txBody>
      </p:sp>
      <p:sp>
        <p:nvSpPr>
          <p:cNvPr id="7" name="TextBox 6"/>
          <p:cNvSpPr txBox="1"/>
          <p:nvPr/>
        </p:nvSpPr>
        <p:spPr>
          <a:xfrm>
            <a:off x="117232" y="5386436"/>
            <a:ext cx="3360616" cy="923330"/>
          </a:xfrm>
          <a:prstGeom prst="rect">
            <a:avLst/>
          </a:prstGeom>
          <a:solidFill>
            <a:schemeClr val="bg1">
              <a:lumMod val="90000"/>
            </a:schemeClr>
          </a:solidFill>
          <a:ln>
            <a:solidFill>
              <a:schemeClr val="tx1"/>
            </a:solidFill>
          </a:ln>
        </p:spPr>
        <p:txBody>
          <a:bodyPr wrap="square" rtlCol="0">
            <a:spAutoFit/>
          </a:bodyPr>
          <a:lstStyle/>
          <a:p>
            <a:pPr algn="ctr"/>
            <a:r>
              <a:rPr lang="en-US" b="1" dirty="0"/>
              <a:t>Additional Nucleotides can be added via Condensation Polymerization Here</a:t>
            </a:r>
          </a:p>
        </p:txBody>
      </p:sp>
      <p:cxnSp>
        <p:nvCxnSpPr>
          <p:cNvPr id="9" name="Straight Arrow Connector 8"/>
          <p:cNvCxnSpPr/>
          <p:nvPr/>
        </p:nvCxnSpPr>
        <p:spPr>
          <a:xfrm flipV="1">
            <a:off x="3462107" y="5627529"/>
            <a:ext cx="489195" cy="184882"/>
          </a:xfrm>
          <a:prstGeom prst="straightConnector1">
            <a:avLst/>
          </a:prstGeom>
          <a:ln w="28575" cmpd="sng">
            <a:solidFill>
              <a:schemeClr val="tx1"/>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V="1">
            <a:off x="2051538" y="3687002"/>
            <a:ext cx="964857" cy="1666537"/>
          </a:xfrm>
          <a:prstGeom prst="straightConnector1">
            <a:avLst/>
          </a:prstGeom>
          <a:ln w="28575" cmpd="sng">
            <a:solidFill>
              <a:schemeClr val="tx1"/>
            </a:solidFill>
            <a:headEnd type="none"/>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1829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17351"/>
            <a:ext cx="9144000" cy="692150"/>
          </a:xfrm>
        </p:spPr>
        <p:txBody>
          <a:bodyPr/>
          <a:lstStyle/>
          <a:p>
            <a:r>
              <a:rPr lang="en-US" dirty="0"/>
              <a:t>Building Single-Stranded DNA: </a:t>
            </a:r>
            <a:br>
              <a:rPr lang="en-US" dirty="0"/>
            </a:br>
            <a:r>
              <a:rPr lang="en-US" dirty="0"/>
              <a:t>A High Information Content Polymer</a:t>
            </a:r>
          </a:p>
        </p:txBody>
      </p:sp>
      <p:sp>
        <p:nvSpPr>
          <p:cNvPr id="3" name="Content Placeholder 2"/>
          <p:cNvSpPr>
            <a:spLocks noGrp="1"/>
          </p:cNvSpPr>
          <p:nvPr>
            <p:ph idx="1"/>
          </p:nvPr>
        </p:nvSpPr>
        <p:spPr>
          <a:xfrm>
            <a:off x="13512" y="1358060"/>
            <a:ext cx="6310923" cy="5097463"/>
          </a:xfrm>
        </p:spPr>
        <p:txBody>
          <a:bodyPr/>
          <a:lstStyle/>
          <a:p>
            <a:r>
              <a:rPr lang="en-US" dirty="0"/>
              <a:t>Nucleotides are our building blocks.</a:t>
            </a:r>
          </a:p>
          <a:p>
            <a:r>
              <a:rPr lang="en-US" dirty="0"/>
              <a:t>Two components can be controlled:</a:t>
            </a:r>
          </a:p>
          <a:p>
            <a:pPr marL="857250" lvl="1" indent="-457200">
              <a:buFont typeface="+mj-lt"/>
              <a:buAutoNum type="arabicPeriod"/>
            </a:pPr>
            <a:r>
              <a:rPr lang="en-US" dirty="0"/>
              <a:t>Length: The number of nucleotides.</a:t>
            </a:r>
          </a:p>
          <a:p>
            <a:pPr marL="857250" lvl="1" indent="-457200">
              <a:buFont typeface="+mj-lt"/>
              <a:buAutoNum type="arabicPeriod"/>
            </a:pPr>
            <a:r>
              <a:rPr lang="en-US" dirty="0"/>
              <a:t>Base: The identity of the nucleotides.</a:t>
            </a:r>
          </a:p>
        </p:txBody>
      </p:sp>
      <p:sp>
        <p:nvSpPr>
          <p:cNvPr id="7" name="TextBox 6"/>
          <p:cNvSpPr txBox="1"/>
          <p:nvPr/>
        </p:nvSpPr>
        <p:spPr>
          <a:xfrm>
            <a:off x="1208628" y="5146047"/>
            <a:ext cx="3751382" cy="923330"/>
          </a:xfrm>
          <a:prstGeom prst="rect">
            <a:avLst/>
          </a:prstGeom>
          <a:solidFill>
            <a:schemeClr val="bg1">
              <a:lumMod val="90000"/>
            </a:schemeClr>
          </a:solidFill>
          <a:ln>
            <a:solidFill>
              <a:schemeClr val="tx1"/>
            </a:solidFill>
          </a:ln>
        </p:spPr>
        <p:txBody>
          <a:bodyPr wrap="square" rtlCol="0">
            <a:spAutoFit/>
          </a:bodyPr>
          <a:lstStyle/>
          <a:p>
            <a:pPr algn="ctr"/>
            <a:r>
              <a:rPr lang="en-US" b="1" dirty="0"/>
              <a:t>Note: These structures possess delocalized π orbitals and the ability to hydrogen bond.</a:t>
            </a:r>
          </a:p>
        </p:txBody>
      </p:sp>
      <p:sp>
        <p:nvSpPr>
          <p:cNvPr id="9" name="TextBox 8"/>
          <p:cNvSpPr txBox="1"/>
          <p:nvPr/>
        </p:nvSpPr>
        <p:spPr>
          <a:xfrm>
            <a:off x="5754296" y="2050502"/>
            <a:ext cx="1023105" cy="369332"/>
          </a:xfrm>
          <a:prstGeom prst="rect">
            <a:avLst/>
          </a:prstGeom>
          <a:noFill/>
        </p:spPr>
        <p:txBody>
          <a:bodyPr wrap="square" rtlCol="0">
            <a:spAutoFit/>
          </a:bodyPr>
          <a:lstStyle/>
          <a:p>
            <a:r>
              <a:rPr lang="en-US" b="1" dirty="0"/>
              <a:t>5’ end</a:t>
            </a:r>
          </a:p>
        </p:txBody>
      </p:sp>
      <p:sp>
        <p:nvSpPr>
          <p:cNvPr id="11" name="TextBox 10"/>
          <p:cNvSpPr txBox="1"/>
          <p:nvPr/>
        </p:nvSpPr>
        <p:spPr>
          <a:xfrm>
            <a:off x="5891669" y="1357322"/>
            <a:ext cx="3139872" cy="646331"/>
          </a:xfrm>
          <a:prstGeom prst="rect">
            <a:avLst/>
          </a:prstGeom>
          <a:solidFill>
            <a:schemeClr val="bg1">
              <a:lumMod val="90000"/>
            </a:schemeClr>
          </a:solidFill>
          <a:ln>
            <a:solidFill>
              <a:schemeClr val="tx1"/>
            </a:solidFill>
          </a:ln>
        </p:spPr>
        <p:txBody>
          <a:bodyPr wrap="square" rtlCol="0">
            <a:spAutoFit/>
          </a:bodyPr>
          <a:lstStyle/>
          <a:p>
            <a:pPr algn="ctr"/>
            <a:r>
              <a:rPr lang="en-US" b="1" dirty="0"/>
              <a:t>5’: Ends with Phosphate</a:t>
            </a:r>
          </a:p>
          <a:p>
            <a:pPr algn="ctr"/>
            <a:r>
              <a:rPr lang="en-US" b="1" dirty="0"/>
              <a:t>3’: Ends with Sugar</a:t>
            </a:r>
          </a:p>
        </p:txBody>
      </p:sp>
      <p:sp>
        <p:nvSpPr>
          <p:cNvPr id="12" name="Rectangle 11"/>
          <p:cNvSpPr/>
          <p:nvPr/>
        </p:nvSpPr>
        <p:spPr>
          <a:xfrm>
            <a:off x="7232293" y="3016639"/>
            <a:ext cx="219456" cy="646352"/>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7690926" y="3821762"/>
            <a:ext cx="240601" cy="646352"/>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3" name="Group 32"/>
          <p:cNvGrpSpPr>
            <a:grpSpLocks noChangeAspect="1"/>
          </p:cNvGrpSpPr>
          <p:nvPr/>
        </p:nvGrpSpPr>
        <p:grpSpPr>
          <a:xfrm>
            <a:off x="573988" y="3181354"/>
            <a:ext cx="5059717" cy="1773498"/>
            <a:chOff x="526954" y="3134313"/>
            <a:chExt cx="5205751" cy="1824685"/>
          </a:xfrm>
        </p:grpSpPr>
        <p:pic>
          <p:nvPicPr>
            <p:cNvPr id="17" name="Picture 16"/>
            <p:cNvPicPr>
              <a:picLocks noChangeAspect="1"/>
            </p:cNvPicPr>
            <p:nvPr/>
          </p:nvPicPr>
          <p:blipFill rotWithShape="1">
            <a:blip r:embed="rId3"/>
            <a:srcRect l="36433" t="32169" r="33515" b="50956"/>
            <a:stretch/>
          </p:blipFill>
          <p:spPr>
            <a:xfrm>
              <a:off x="729627" y="3188352"/>
              <a:ext cx="2175374" cy="1425906"/>
            </a:xfrm>
            <a:prstGeom prst="rect">
              <a:avLst/>
            </a:prstGeom>
          </p:spPr>
        </p:pic>
        <p:pic>
          <p:nvPicPr>
            <p:cNvPr id="19" name="Picture 18"/>
            <p:cNvPicPr>
              <a:picLocks noChangeAspect="1"/>
            </p:cNvPicPr>
            <p:nvPr/>
          </p:nvPicPr>
          <p:blipFill rotWithShape="1">
            <a:blip r:embed="rId3"/>
            <a:srcRect l="42914" t="50351" r="26848" b="33021"/>
            <a:stretch/>
          </p:blipFill>
          <p:spPr>
            <a:xfrm>
              <a:off x="3350886" y="3134313"/>
              <a:ext cx="2188885" cy="1405037"/>
            </a:xfrm>
            <a:prstGeom prst="rect">
              <a:avLst/>
            </a:prstGeom>
          </p:spPr>
        </p:pic>
        <p:sp>
          <p:nvSpPr>
            <p:cNvPr id="22" name="Oval 21"/>
            <p:cNvSpPr/>
            <p:nvPr/>
          </p:nvSpPr>
          <p:spPr>
            <a:xfrm>
              <a:off x="526954" y="4269151"/>
              <a:ext cx="229698" cy="229670"/>
            </a:xfrm>
            <a:prstGeom prst="ellipse">
              <a:avLst/>
            </a:prstGeom>
            <a:solidFill>
              <a:srgbClr val="FF6600">
                <a:alpha val="58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6600"/>
                </a:solidFill>
              </a:endParaRPr>
            </a:p>
          </p:txBody>
        </p:sp>
        <p:sp>
          <p:nvSpPr>
            <p:cNvPr id="23" name="Oval 22"/>
            <p:cNvSpPr/>
            <p:nvPr/>
          </p:nvSpPr>
          <p:spPr>
            <a:xfrm>
              <a:off x="2895262" y="3948702"/>
              <a:ext cx="229698" cy="229670"/>
            </a:xfrm>
            <a:prstGeom prst="ellipse">
              <a:avLst/>
            </a:prstGeom>
            <a:solidFill>
              <a:srgbClr val="FF6600">
                <a:alpha val="58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6600"/>
                </a:solidFill>
              </a:endParaRPr>
            </a:p>
          </p:txBody>
        </p:sp>
        <p:sp>
          <p:nvSpPr>
            <p:cNvPr id="24" name="Oval 23"/>
            <p:cNvSpPr/>
            <p:nvPr/>
          </p:nvSpPr>
          <p:spPr>
            <a:xfrm>
              <a:off x="3165495" y="4245921"/>
              <a:ext cx="229698" cy="229670"/>
            </a:xfrm>
            <a:prstGeom prst="ellipse">
              <a:avLst/>
            </a:prstGeom>
            <a:solidFill>
              <a:srgbClr val="FF6600">
                <a:alpha val="58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6600"/>
                </a:solidFill>
              </a:endParaRPr>
            </a:p>
          </p:txBody>
        </p:sp>
        <p:sp>
          <p:nvSpPr>
            <p:cNvPr id="25" name="Oval 24"/>
            <p:cNvSpPr/>
            <p:nvPr/>
          </p:nvSpPr>
          <p:spPr>
            <a:xfrm>
              <a:off x="5503007" y="3975722"/>
              <a:ext cx="229698" cy="229670"/>
            </a:xfrm>
            <a:prstGeom prst="ellipse">
              <a:avLst/>
            </a:prstGeom>
            <a:solidFill>
              <a:srgbClr val="FF6600">
                <a:alpha val="58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6600"/>
                </a:solidFill>
              </a:endParaRPr>
            </a:p>
          </p:txBody>
        </p:sp>
        <p:sp>
          <p:nvSpPr>
            <p:cNvPr id="26" name="TextBox 25"/>
            <p:cNvSpPr txBox="1"/>
            <p:nvPr/>
          </p:nvSpPr>
          <p:spPr>
            <a:xfrm>
              <a:off x="4566933" y="4593391"/>
              <a:ext cx="892905" cy="307777"/>
            </a:xfrm>
            <a:prstGeom prst="rect">
              <a:avLst/>
            </a:prstGeom>
            <a:noFill/>
          </p:spPr>
          <p:txBody>
            <a:bodyPr wrap="none" rtlCol="0">
              <a:spAutoFit/>
            </a:bodyPr>
            <a:lstStyle/>
            <a:p>
              <a:r>
                <a:rPr lang="en-US" sz="1400" b="1" dirty="0">
                  <a:solidFill>
                    <a:srgbClr val="339933"/>
                  </a:solidFill>
                </a:rPr>
                <a:t>Adenine</a:t>
              </a:r>
            </a:p>
          </p:txBody>
        </p:sp>
        <p:sp>
          <p:nvSpPr>
            <p:cNvPr id="27" name="TextBox 26"/>
            <p:cNvSpPr txBox="1"/>
            <p:nvPr/>
          </p:nvSpPr>
          <p:spPr>
            <a:xfrm>
              <a:off x="608025" y="4651221"/>
              <a:ext cx="902899" cy="307777"/>
            </a:xfrm>
            <a:prstGeom prst="rect">
              <a:avLst/>
            </a:prstGeom>
            <a:noFill/>
          </p:spPr>
          <p:txBody>
            <a:bodyPr wrap="none" rtlCol="0">
              <a:spAutoFit/>
            </a:bodyPr>
            <a:lstStyle/>
            <a:p>
              <a:r>
                <a:rPr lang="en-US" sz="1400" b="1" dirty="0">
                  <a:solidFill>
                    <a:schemeClr val="accent6">
                      <a:lumMod val="40000"/>
                      <a:lumOff val="60000"/>
                    </a:schemeClr>
                  </a:solidFill>
                </a:rPr>
                <a:t>Guanine</a:t>
              </a:r>
            </a:p>
          </p:txBody>
        </p:sp>
        <p:sp>
          <p:nvSpPr>
            <p:cNvPr id="28" name="TextBox 27"/>
            <p:cNvSpPr txBox="1"/>
            <p:nvPr/>
          </p:nvSpPr>
          <p:spPr>
            <a:xfrm>
              <a:off x="3250335" y="4600971"/>
              <a:ext cx="928459" cy="307777"/>
            </a:xfrm>
            <a:prstGeom prst="rect">
              <a:avLst/>
            </a:prstGeom>
            <a:noFill/>
          </p:spPr>
          <p:txBody>
            <a:bodyPr wrap="none" rtlCol="0">
              <a:spAutoFit/>
            </a:bodyPr>
            <a:lstStyle/>
            <a:p>
              <a:r>
                <a:rPr lang="en-US" sz="1400" b="1" dirty="0">
                  <a:solidFill>
                    <a:srgbClr val="660066"/>
                  </a:solidFill>
                </a:rPr>
                <a:t>Thymine</a:t>
              </a:r>
            </a:p>
          </p:txBody>
        </p:sp>
        <p:sp>
          <p:nvSpPr>
            <p:cNvPr id="29" name="TextBox 28"/>
            <p:cNvSpPr txBox="1"/>
            <p:nvPr/>
          </p:nvSpPr>
          <p:spPr>
            <a:xfrm>
              <a:off x="1862409" y="4645290"/>
              <a:ext cx="942874" cy="307777"/>
            </a:xfrm>
            <a:prstGeom prst="rect">
              <a:avLst/>
            </a:prstGeom>
            <a:noFill/>
          </p:spPr>
          <p:txBody>
            <a:bodyPr wrap="none" rtlCol="0">
              <a:spAutoFit/>
            </a:bodyPr>
            <a:lstStyle/>
            <a:p>
              <a:r>
                <a:rPr lang="en-US" sz="1400" b="1" dirty="0">
                  <a:solidFill>
                    <a:srgbClr val="000090"/>
                  </a:solidFill>
                </a:rPr>
                <a:t>Cytosine</a:t>
              </a:r>
            </a:p>
          </p:txBody>
        </p:sp>
      </p:grpSp>
      <p:pic>
        <p:nvPicPr>
          <p:cNvPr id="32" name="Picture 31" descr="ssDNA.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69802" y="2351474"/>
            <a:ext cx="2590696" cy="3924425"/>
          </a:xfrm>
          <a:prstGeom prst="rect">
            <a:avLst/>
          </a:prstGeom>
        </p:spPr>
      </p:pic>
      <p:sp>
        <p:nvSpPr>
          <p:cNvPr id="10" name="TextBox 9"/>
          <p:cNvSpPr txBox="1"/>
          <p:nvPr/>
        </p:nvSpPr>
        <p:spPr>
          <a:xfrm>
            <a:off x="8138535" y="5973978"/>
            <a:ext cx="1023105" cy="369332"/>
          </a:xfrm>
          <a:prstGeom prst="rect">
            <a:avLst/>
          </a:prstGeom>
          <a:noFill/>
        </p:spPr>
        <p:txBody>
          <a:bodyPr wrap="square" rtlCol="0">
            <a:spAutoFit/>
          </a:bodyPr>
          <a:lstStyle/>
          <a:p>
            <a:r>
              <a:rPr lang="en-US" b="1" dirty="0"/>
              <a:t>3’ end</a:t>
            </a:r>
          </a:p>
        </p:txBody>
      </p:sp>
    </p:spTree>
    <p:extLst>
      <p:ext uri="{BB962C8B-B14F-4D97-AF65-F5344CB8AC3E}">
        <p14:creationId xmlns:p14="http://schemas.microsoft.com/office/powerpoint/2010/main" val="2076769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P spid="11" grpId="0" animBg="1"/>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7388" y="427038"/>
            <a:ext cx="7772400" cy="692150"/>
          </a:xfrm>
        </p:spPr>
        <p:txBody>
          <a:bodyPr/>
          <a:lstStyle/>
          <a:p>
            <a:r>
              <a:rPr lang="en-US" dirty="0"/>
              <a:t>Combining Single Strands</a:t>
            </a:r>
          </a:p>
        </p:txBody>
      </p:sp>
      <p:sp>
        <p:nvSpPr>
          <p:cNvPr id="3" name="Content Placeholder 2"/>
          <p:cNvSpPr>
            <a:spLocks noGrp="1"/>
          </p:cNvSpPr>
          <p:nvPr>
            <p:ph idx="1"/>
          </p:nvPr>
        </p:nvSpPr>
        <p:spPr>
          <a:xfrm>
            <a:off x="197620" y="1430535"/>
            <a:ext cx="5359118" cy="5097463"/>
          </a:xfrm>
        </p:spPr>
        <p:txBody>
          <a:bodyPr/>
          <a:lstStyle/>
          <a:p>
            <a:r>
              <a:rPr lang="en-US" dirty="0"/>
              <a:t>Specific combinations of nucleotides will “recognize” each other and connect via </a:t>
            </a:r>
            <a:r>
              <a:rPr lang="en-US" dirty="0">
                <a:solidFill>
                  <a:srgbClr val="800000"/>
                </a:solidFill>
              </a:rPr>
              <a:t>hydrogen bonding.</a:t>
            </a:r>
            <a:endParaRPr lang="en-US" dirty="0"/>
          </a:p>
          <a:p>
            <a:pPr lvl="1"/>
            <a:r>
              <a:rPr lang="en-US" dirty="0"/>
              <a:t>We call this process </a:t>
            </a:r>
            <a:r>
              <a:rPr lang="en-US" b="1" dirty="0">
                <a:solidFill>
                  <a:schemeClr val="accent2"/>
                </a:solidFill>
              </a:rPr>
              <a:t>hybridization.</a:t>
            </a:r>
          </a:p>
          <a:p>
            <a:pPr lvl="1"/>
            <a:r>
              <a:rPr lang="en-US" dirty="0"/>
              <a:t>Adenine will connect to thymine </a:t>
            </a:r>
            <a:br>
              <a:rPr lang="en-US" dirty="0"/>
            </a:br>
            <a:r>
              <a:rPr lang="en-US" dirty="0"/>
              <a:t>via 2 H-bonds.</a:t>
            </a:r>
          </a:p>
          <a:p>
            <a:pPr lvl="1"/>
            <a:r>
              <a:rPr lang="en-US" dirty="0"/>
              <a:t>Guanine will connect to cytosine </a:t>
            </a:r>
            <a:br>
              <a:rPr lang="en-US" dirty="0"/>
            </a:br>
            <a:r>
              <a:rPr lang="en-US" dirty="0"/>
              <a:t>via 3 H-bonds.</a:t>
            </a:r>
          </a:p>
          <a:p>
            <a:pPr lvl="1"/>
            <a:r>
              <a:rPr lang="en-US" dirty="0"/>
              <a:t>Non-covalent connection (H-bond) means these can be broken and formed dynamically like in water.</a:t>
            </a:r>
          </a:p>
          <a:p>
            <a:pPr marL="457200" lvl="1" indent="0">
              <a:buNone/>
            </a:pPr>
            <a:endParaRPr lang="en-US" dirty="0"/>
          </a:p>
          <a:p>
            <a:pPr lvl="1"/>
            <a:endParaRPr lang="en-US" dirty="0"/>
          </a:p>
          <a:p>
            <a:pPr lvl="1"/>
            <a:endParaRPr lang="en-US" dirty="0"/>
          </a:p>
        </p:txBody>
      </p:sp>
      <p:sp>
        <p:nvSpPr>
          <p:cNvPr id="14" name="Rectangle 13"/>
          <p:cNvSpPr/>
          <p:nvPr/>
        </p:nvSpPr>
        <p:spPr>
          <a:xfrm>
            <a:off x="6861859" y="1561760"/>
            <a:ext cx="652670" cy="619373"/>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p:cNvSpPr/>
          <p:nvPr/>
        </p:nvSpPr>
        <p:spPr>
          <a:xfrm>
            <a:off x="6512609" y="1972456"/>
            <a:ext cx="1270094" cy="824108"/>
          </a:xfrm>
          <a:prstGeom prst="rect">
            <a:avLst/>
          </a:prstGeom>
          <a:noFill/>
          <a:ln w="28575" cmpd="sng">
            <a:solidFill>
              <a:srgbClr val="FF00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7215213" y="4687961"/>
            <a:ext cx="1250749" cy="818479"/>
          </a:xfrm>
          <a:prstGeom prst="rect">
            <a:avLst/>
          </a:prstGeom>
          <a:noFill/>
          <a:ln w="28575" cmpd="sng">
            <a:solidFill>
              <a:srgbClr val="FF00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3"/>
          <a:stretch>
            <a:fillRect/>
          </a:stretch>
        </p:blipFill>
        <p:spPr>
          <a:xfrm>
            <a:off x="5243473" y="1452689"/>
            <a:ext cx="4046476" cy="4723513"/>
          </a:xfrm>
          <a:prstGeom prst="rect">
            <a:avLst/>
          </a:prstGeom>
        </p:spPr>
      </p:pic>
    </p:spTree>
    <p:extLst>
      <p:ext uri="{BB962C8B-B14F-4D97-AF65-F5344CB8AC3E}">
        <p14:creationId xmlns:p14="http://schemas.microsoft.com/office/powerpoint/2010/main" val="1219473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4"/>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par>
                                <p:cTn id="25" presetID="1" presetClass="exit" presetSubtype="0" fill="hold" grpId="1" nodeType="withEffect">
                                  <p:stCondLst>
                                    <p:cond delay="0"/>
                                  </p:stCondLst>
                                  <p:childTnLst>
                                    <p:set>
                                      <p:cBhvr>
                                        <p:cTn id="26" dur="1" fill="hold">
                                          <p:stCondLst>
                                            <p:cond delay="0"/>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15" grpId="0" animBg="1"/>
      <p:bldP spid="15"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2844" y="92422"/>
            <a:ext cx="7772400" cy="692150"/>
          </a:xfrm>
        </p:spPr>
        <p:txBody>
          <a:bodyPr/>
          <a:lstStyle/>
          <a:p>
            <a:r>
              <a:rPr lang="en-US" dirty="0"/>
              <a:t>DNA Structure</a:t>
            </a:r>
          </a:p>
        </p:txBody>
      </p:sp>
      <p:pic>
        <p:nvPicPr>
          <p:cNvPr id="4" name="Picture Placeholder 12" descr="fg28-26_petru.gif"/>
          <p:cNvPicPr>
            <a:picLocks noGrp="1" noChangeAspect="1"/>
          </p:cNvPicPr>
          <p:nvPr>
            <p:ph idx="1"/>
          </p:nvPr>
        </p:nvPicPr>
        <p:blipFill rotWithShape="1">
          <a:blip r:embed="rId3">
            <a:extLst>
              <a:ext uri="{28A0092B-C50C-407E-A947-70E740481C1C}">
                <a14:useLocalDpi xmlns:a14="http://schemas.microsoft.com/office/drawing/2010/main" val="0"/>
              </a:ext>
            </a:extLst>
          </a:blip>
          <a:srcRect l="27672" t="55890" r="1244"/>
          <a:stretch/>
        </p:blipFill>
        <p:spPr>
          <a:xfrm>
            <a:off x="1543537" y="2866928"/>
            <a:ext cx="6232771" cy="3305416"/>
          </a:xfrm>
        </p:spPr>
      </p:pic>
      <p:sp>
        <p:nvSpPr>
          <p:cNvPr id="5" name="Content Placeholder 2"/>
          <p:cNvSpPr txBox="1">
            <a:spLocks/>
          </p:cNvSpPr>
          <p:nvPr/>
        </p:nvSpPr>
        <p:spPr bwMode="auto">
          <a:xfrm>
            <a:off x="162783" y="1055345"/>
            <a:ext cx="8787177" cy="232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4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2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r>
              <a:rPr lang="en-US" dirty="0"/>
              <a:t>DNA duplexes form a double-helix structure</a:t>
            </a:r>
          </a:p>
          <a:p>
            <a:pPr lvl="1"/>
            <a:r>
              <a:rPr lang="en-US" dirty="0"/>
              <a:t>Nitrogenous bases are along the center and the charged phosphates are along the outside.</a:t>
            </a:r>
          </a:p>
          <a:p>
            <a:pPr lvl="1"/>
            <a:r>
              <a:rPr lang="en-US" dirty="0"/>
              <a:t>Bases are stabilized in the center by </a:t>
            </a:r>
            <a:r>
              <a:rPr lang="en-US" b="1" dirty="0">
                <a:solidFill>
                  <a:srgbClr val="800000"/>
                </a:solidFill>
              </a:rPr>
              <a:t>π-π stacking:</a:t>
            </a:r>
            <a:r>
              <a:rPr lang="en-US" dirty="0"/>
              <a:t> delocalized π orbitals overlap by stacking (similar to graphite).</a:t>
            </a:r>
          </a:p>
          <a:p>
            <a:pPr marL="457200" lvl="1" indent="0">
              <a:buFontTx/>
              <a:buNone/>
            </a:pPr>
            <a:endParaRPr lang="en-US" dirty="0"/>
          </a:p>
          <a:p>
            <a:pPr lvl="1"/>
            <a:endParaRPr lang="en-US" dirty="0"/>
          </a:p>
          <a:p>
            <a:pPr lvl="1"/>
            <a:endParaRPr lang="en-US" dirty="0"/>
          </a:p>
        </p:txBody>
      </p:sp>
      <p:sp>
        <p:nvSpPr>
          <p:cNvPr id="6" name="Rectangle 5"/>
          <p:cNvSpPr/>
          <p:nvPr/>
        </p:nvSpPr>
        <p:spPr>
          <a:xfrm>
            <a:off x="47044" y="6373301"/>
            <a:ext cx="4572000" cy="246221"/>
          </a:xfrm>
          <a:prstGeom prst="rect">
            <a:avLst/>
          </a:prstGeom>
        </p:spPr>
        <p:txBody>
          <a:bodyPr>
            <a:spAutoFit/>
          </a:bodyPr>
          <a:lstStyle/>
          <a:p>
            <a:r>
              <a:rPr lang="en-US" sz="1000" b="1" dirty="0">
                <a:solidFill>
                  <a:schemeClr val="bg1"/>
                </a:solidFill>
                <a:cs typeface="Arial" charset="0"/>
              </a:rPr>
              <a:t>Petrucci, Harwood, Herring, Madura, General Chemistry</a:t>
            </a:r>
            <a:endParaRPr lang="en-US" sz="1000" dirty="0"/>
          </a:p>
        </p:txBody>
      </p:sp>
      <p:sp>
        <p:nvSpPr>
          <p:cNvPr id="3" name="Rectangle 2">
            <a:extLst>
              <a:ext uri="{FF2B5EF4-FFF2-40B4-BE49-F238E27FC236}">
                <a16:creationId xmlns:a16="http://schemas.microsoft.com/office/drawing/2014/main" id="{50F27645-2B5B-4EC8-B0C5-7F02566D009D}"/>
              </a:ext>
            </a:extLst>
          </p:cNvPr>
          <p:cNvSpPr/>
          <p:nvPr/>
        </p:nvSpPr>
        <p:spPr>
          <a:xfrm>
            <a:off x="1367692" y="5358423"/>
            <a:ext cx="914400" cy="9144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07500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7388" y="285982"/>
            <a:ext cx="7772400" cy="692150"/>
          </a:xfrm>
        </p:spPr>
        <p:txBody>
          <a:bodyPr/>
          <a:lstStyle/>
          <a:p>
            <a:r>
              <a:rPr lang="en-US" dirty="0" err="1"/>
              <a:t>Dehybridization</a:t>
            </a:r>
            <a:r>
              <a:rPr lang="en-US" dirty="0"/>
              <a:t> Requires IMFs to be Broken Between DNA Strands</a:t>
            </a:r>
          </a:p>
        </p:txBody>
      </p:sp>
      <p:sp>
        <p:nvSpPr>
          <p:cNvPr id="5" name="Content Placeholder 2"/>
          <p:cNvSpPr txBox="1">
            <a:spLocks/>
          </p:cNvSpPr>
          <p:nvPr/>
        </p:nvSpPr>
        <p:spPr bwMode="auto">
          <a:xfrm>
            <a:off x="78387" y="1285485"/>
            <a:ext cx="8987223" cy="2321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4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2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r>
              <a:rPr lang="en-US" dirty="0"/>
              <a:t>The more bases that are complementary between single strands (and the more G-C content), the more intermolecular forces.</a:t>
            </a:r>
          </a:p>
          <a:p>
            <a:r>
              <a:rPr lang="en-US" dirty="0"/>
              <a:t>To separate these strands requires energy to break IMFs.</a:t>
            </a:r>
          </a:p>
          <a:p>
            <a:pPr lvl="1"/>
            <a:r>
              <a:rPr lang="en-US" dirty="0"/>
              <a:t>Energy can come from the surroundings as temperature.</a:t>
            </a:r>
          </a:p>
          <a:p>
            <a:pPr lvl="1"/>
            <a:endParaRPr lang="en-US" dirty="0"/>
          </a:p>
        </p:txBody>
      </p:sp>
      <p:sp>
        <p:nvSpPr>
          <p:cNvPr id="16" name="Rectangle 15"/>
          <p:cNvSpPr/>
          <p:nvPr/>
        </p:nvSpPr>
        <p:spPr>
          <a:xfrm>
            <a:off x="6632542" y="3475308"/>
            <a:ext cx="652670" cy="222965"/>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3"/>
          <a:stretch>
            <a:fillRect/>
          </a:stretch>
        </p:blipFill>
        <p:spPr>
          <a:xfrm>
            <a:off x="4509073" y="3471927"/>
            <a:ext cx="3721704" cy="2679627"/>
          </a:xfrm>
          <a:prstGeom prst="rect">
            <a:avLst/>
          </a:prstGeom>
        </p:spPr>
      </p:pic>
      <p:pic>
        <p:nvPicPr>
          <p:cNvPr id="8" name="Picture 7" descr="dsDNA.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8466" y="3561393"/>
            <a:ext cx="3398651" cy="2335880"/>
          </a:xfrm>
          <a:prstGeom prst="rect">
            <a:avLst/>
          </a:prstGeom>
        </p:spPr>
      </p:pic>
      <p:sp>
        <p:nvSpPr>
          <p:cNvPr id="19" name="TextBox 18"/>
          <p:cNvSpPr txBox="1"/>
          <p:nvPr/>
        </p:nvSpPr>
        <p:spPr>
          <a:xfrm rot="16200000">
            <a:off x="3481722" y="4438870"/>
            <a:ext cx="1794231" cy="430887"/>
          </a:xfrm>
          <a:prstGeom prst="rect">
            <a:avLst/>
          </a:prstGeom>
          <a:noFill/>
        </p:spPr>
        <p:txBody>
          <a:bodyPr wrap="none" rtlCol="0">
            <a:spAutoFit/>
          </a:bodyPr>
          <a:lstStyle/>
          <a:p>
            <a:pPr algn="ctr"/>
            <a:r>
              <a:rPr lang="en-US" sz="1100" b="1" dirty="0"/>
              <a:t>Normalized Absorbance</a:t>
            </a:r>
            <a:br>
              <a:rPr lang="en-US" sz="1100" b="1" dirty="0"/>
            </a:br>
            <a:r>
              <a:rPr lang="en-US" sz="1100" b="1" dirty="0"/>
              <a:t>at 260nm</a:t>
            </a:r>
          </a:p>
        </p:txBody>
      </p:sp>
    </p:spTree>
    <p:extLst>
      <p:ext uri="{BB962C8B-B14F-4D97-AF65-F5344CB8AC3E}">
        <p14:creationId xmlns:p14="http://schemas.microsoft.com/office/powerpoint/2010/main" val="2127473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411051" y="3514674"/>
            <a:ext cx="2077255" cy="2437424"/>
          </a:xfrm>
          <a:prstGeom prst="rect">
            <a:avLst/>
          </a:prstGeom>
        </p:spPr>
      </p:pic>
      <p:pic>
        <p:nvPicPr>
          <p:cNvPr id="9" name="Picture 8"/>
          <p:cNvPicPr>
            <a:picLocks noChangeAspect="1"/>
          </p:cNvPicPr>
          <p:nvPr/>
        </p:nvPicPr>
        <p:blipFill>
          <a:blip r:embed="rId4"/>
          <a:stretch>
            <a:fillRect/>
          </a:stretch>
        </p:blipFill>
        <p:spPr>
          <a:xfrm>
            <a:off x="4676713" y="3280214"/>
            <a:ext cx="1790529" cy="2682630"/>
          </a:xfrm>
          <a:prstGeom prst="rect">
            <a:avLst/>
          </a:prstGeom>
        </p:spPr>
      </p:pic>
      <p:pic>
        <p:nvPicPr>
          <p:cNvPr id="10" name="Picture 9"/>
          <p:cNvPicPr>
            <a:picLocks noChangeAspect="1"/>
          </p:cNvPicPr>
          <p:nvPr/>
        </p:nvPicPr>
        <p:blipFill>
          <a:blip r:embed="rId5">
            <a:extLst>
              <a:ext uri="{BEBA8EAE-BF5A-486C-A8C5-ECC9F3942E4B}">
                <a14:imgProps xmlns:a14="http://schemas.microsoft.com/office/drawing/2010/main">
                  <a14:imgLayer r:embed="rId6">
                    <a14:imgEffect>
                      <a14:backgroundRemoval t="2133" b="100000" l="0" r="100000">
                        <a14:foregroundMark x1="77400" y1="72800" x2="77400" y2="72800"/>
                      </a14:backgroundRemoval>
                    </a14:imgEffect>
                  </a14:imgLayer>
                </a14:imgProps>
              </a:ext>
            </a:extLst>
          </a:blip>
          <a:stretch>
            <a:fillRect/>
          </a:stretch>
        </p:blipFill>
        <p:spPr>
          <a:xfrm>
            <a:off x="0" y="3754999"/>
            <a:ext cx="2803769" cy="2102826"/>
          </a:xfrm>
          <a:prstGeom prst="rect">
            <a:avLst/>
          </a:prstGeom>
        </p:spPr>
      </p:pic>
      <p:pic>
        <p:nvPicPr>
          <p:cNvPr id="8" name="Picture 7"/>
          <p:cNvPicPr>
            <a:picLocks noChangeAspect="1"/>
          </p:cNvPicPr>
          <p:nvPr/>
        </p:nvPicPr>
        <p:blipFill>
          <a:blip r:embed="rId7"/>
          <a:stretch>
            <a:fillRect/>
          </a:stretch>
        </p:blipFill>
        <p:spPr>
          <a:xfrm>
            <a:off x="6619633" y="3559613"/>
            <a:ext cx="2280138" cy="2280138"/>
          </a:xfrm>
          <a:prstGeom prst="rect">
            <a:avLst/>
          </a:prstGeom>
        </p:spPr>
      </p:pic>
      <p:sp>
        <p:nvSpPr>
          <p:cNvPr id="12290" name="Rectangle 2"/>
          <p:cNvSpPr>
            <a:spLocks noGrp="1" noChangeArrowheads="1"/>
          </p:cNvSpPr>
          <p:nvPr>
            <p:ph type="title"/>
          </p:nvPr>
        </p:nvSpPr>
        <p:spPr>
          <a:xfrm>
            <a:off x="687388" y="204454"/>
            <a:ext cx="7772400" cy="692150"/>
          </a:xfrm>
        </p:spPr>
        <p:txBody>
          <a:bodyPr/>
          <a:lstStyle/>
          <a:p>
            <a:pPr eaLnBrk="1" hangingPunct="1"/>
            <a:r>
              <a:rPr lang="en-US" dirty="0"/>
              <a:t>Today’s Overview</a:t>
            </a:r>
          </a:p>
        </p:txBody>
      </p:sp>
      <p:sp>
        <p:nvSpPr>
          <p:cNvPr id="30723" name="Rectangle 3"/>
          <p:cNvSpPr>
            <a:spLocks noGrp="1" noChangeArrowheads="1"/>
          </p:cNvSpPr>
          <p:nvPr>
            <p:ph type="body" idx="1"/>
          </p:nvPr>
        </p:nvSpPr>
        <p:spPr>
          <a:xfrm>
            <a:off x="676275" y="1090295"/>
            <a:ext cx="8175920" cy="5029200"/>
          </a:xfrm>
        </p:spPr>
        <p:txBody>
          <a:bodyPr/>
          <a:lstStyle/>
          <a:p>
            <a:pPr eaLnBrk="1" hangingPunct="1"/>
            <a:r>
              <a:rPr lang="en-US" dirty="0"/>
              <a:t>Polymers</a:t>
            </a:r>
            <a:endParaRPr lang="en-US" b="1" dirty="0">
              <a:solidFill>
                <a:srgbClr val="800000"/>
              </a:solidFill>
            </a:endParaRPr>
          </a:p>
          <a:p>
            <a:pPr lvl="1" eaLnBrk="1" hangingPunct="1"/>
            <a:r>
              <a:rPr lang="en-US" dirty="0"/>
              <a:t>Addition Polymerization vs. Condensation Polymerization</a:t>
            </a:r>
          </a:p>
          <a:p>
            <a:pPr lvl="1" eaLnBrk="1" hangingPunct="1"/>
            <a:r>
              <a:rPr lang="en-US" dirty="0"/>
              <a:t>Cross-Linking </a:t>
            </a:r>
          </a:p>
          <a:p>
            <a:pPr lvl="1" eaLnBrk="1" hangingPunct="1"/>
            <a:r>
              <a:rPr lang="en-US" dirty="0"/>
              <a:t>Elastomers, Thermoplastics, Thermosets</a:t>
            </a:r>
          </a:p>
          <a:p>
            <a:pPr eaLnBrk="1" hangingPunct="1"/>
            <a:r>
              <a:rPr lang="en-US" dirty="0"/>
              <a:t>What do these have in common?</a:t>
            </a:r>
          </a:p>
          <a:p>
            <a:pPr eaLnBrk="1" hangingPunct="1"/>
            <a:endParaRPr lang="en-US" dirty="0"/>
          </a:p>
          <a:p>
            <a:pPr eaLnBrk="1" hangingPunct="1"/>
            <a:endParaRPr lang="en-US" dirty="0"/>
          </a:p>
          <a:p>
            <a:pPr eaLnBrk="1" hangingPunct="1"/>
            <a:endParaRPr lang="en-US" dirty="0"/>
          </a:p>
          <a:p>
            <a:pPr eaLnBrk="1" hangingPunct="1"/>
            <a:endParaRPr lang="en-US" dirty="0"/>
          </a:p>
          <a:p>
            <a:pPr eaLnBrk="1" hangingPunct="1"/>
            <a:endParaRPr lang="en-US" dirty="0"/>
          </a:p>
          <a:p>
            <a:pPr eaLnBrk="1" hangingPunct="1"/>
            <a:endParaRPr lang="en-US" dirty="0"/>
          </a:p>
        </p:txBody>
      </p:sp>
    </p:spTree>
    <p:custDataLst>
      <p:tags r:id="rId1"/>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32" name="Rectangle 8"/>
          <p:cNvSpPr>
            <a:spLocks noChangeArrowheads="1"/>
          </p:cNvSpPr>
          <p:nvPr/>
        </p:nvSpPr>
        <p:spPr bwMode="auto">
          <a:xfrm flipV="1">
            <a:off x="1855763" y="3636365"/>
            <a:ext cx="5386974" cy="440681"/>
          </a:xfrm>
          <a:prstGeom prst="rect">
            <a:avLst/>
          </a:prstGeom>
          <a:solidFill>
            <a:schemeClr val="accent1">
              <a:alpha val="30196"/>
            </a:schemeClr>
          </a:solidFill>
          <a:ln w="38100">
            <a:solidFill>
              <a:schemeClr val="accent1"/>
            </a:solidFill>
            <a:miter lim="800000"/>
            <a:headEnd/>
            <a:tailEnd/>
          </a:ln>
        </p:spPr>
        <p:txBody>
          <a:bodyPr wrap="none" anchor="ctr"/>
          <a:lstStyle/>
          <a:p>
            <a:endParaRPr lang="en-US" b="0"/>
          </a:p>
        </p:txBody>
      </p:sp>
      <p:sp>
        <p:nvSpPr>
          <p:cNvPr id="2052" name="TPQuestion"/>
          <p:cNvSpPr>
            <a:spLocks noGrp="1" noChangeArrowheads="1"/>
          </p:cNvSpPr>
          <p:nvPr>
            <p:ph type="title"/>
          </p:nvPr>
        </p:nvSpPr>
        <p:spPr>
          <a:xfrm>
            <a:off x="150382" y="251447"/>
            <a:ext cx="8993618" cy="1195387"/>
          </a:xfrm>
        </p:spPr>
        <p:txBody>
          <a:bodyPr/>
          <a:lstStyle/>
          <a:p>
            <a:r>
              <a:rPr lang="en-US" dirty="0"/>
              <a:t>Q: Which of these DNA strands will have the greatest binding strength?</a:t>
            </a:r>
          </a:p>
        </p:txBody>
      </p:sp>
      <p:grpSp>
        <p:nvGrpSpPr>
          <p:cNvPr id="5" name="CountdownNew" hidden="1"/>
          <p:cNvGrpSpPr/>
          <p:nvPr>
            <p:custDataLst>
              <p:tags r:id="rId2"/>
            </p:custDataLst>
          </p:nvPr>
        </p:nvGrpSpPr>
        <p:grpSpPr>
          <a:xfrm>
            <a:off x="8266430" y="5721350"/>
            <a:ext cx="1588" cy="1588"/>
            <a:chOff x="8318500" y="6032500"/>
            <a:chExt cx="889000" cy="1143000"/>
          </a:xfrm>
        </p:grpSpPr>
        <p:pic>
          <p:nvPicPr>
            <p:cNvPr id="4" name="CDShape" hidden="1"/>
            <p:cNvPicPr>
              <a:picLocks/>
            </p:cNvPicPr>
            <p:nvPr/>
          </p:nvPicPr>
          <p:blipFill>
            <a:blip r:embed="rId6">
              <a:extLst>
                <a:ext uri="{28A0092B-C50C-407E-A947-70E740481C1C}">
                  <a14:useLocalDpi xmlns:a14="http://schemas.microsoft.com/office/drawing/2010/main" val="0"/>
                </a:ext>
              </a:extLst>
            </a:blip>
            <a:stretch>
              <a:fillRect/>
            </a:stretch>
          </p:blipFill>
          <p:spPr>
            <a:xfrm>
              <a:off x="8318500" y="6032500"/>
              <a:ext cx="889000" cy="1143000"/>
            </a:xfrm>
            <a:prstGeom prst="rect">
              <a:avLst/>
            </a:prstGeom>
          </p:spPr>
        </p:pic>
        <p:sp>
          <p:nvSpPr>
            <p:cNvPr id="3" name="CDText" hidden="1"/>
            <p:cNvSpPr txBox="1"/>
            <p:nvPr/>
          </p:nvSpPr>
          <p:spPr>
            <a:xfrm>
              <a:off x="8356600" y="6032500"/>
              <a:ext cx="838200" cy="635000"/>
            </a:xfrm>
            <a:prstGeom prst="rect">
              <a:avLst/>
            </a:prstGeom>
            <a:noFill/>
          </p:spPr>
          <p:txBody>
            <a:bodyPr vert="horz" rtlCol="0" anchor="ctr" anchorCtr="1">
              <a:noAutofit/>
            </a:bodyPr>
            <a:lstStyle/>
            <a:p>
              <a:pPr algn="ctr"/>
              <a:endParaRPr lang="en-US" sz="2400" dirty="0">
                <a:solidFill>
                  <a:srgbClr val="000000"/>
                </a:solidFill>
                <a:latin typeface="Tahoma"/>
              </a:endParaRPr>
            </a:p>
          </p:txBody>
        </p:sp>
      </p:grpSp>
      <p:sp>
        <p:nvSpPr>
          <p:cNvPr id="16" name="TPAnswers"/>
          <p:cNvSpPr txBox="1">
            <a:spLocks noChangeArrowheads="1"/>
          </p:cNvSpPr>
          <p:nvPr>
            <p:custDataLst>
              <p:tags r:id="rId3"/>
            </p:custDataLst>
          </p:nvPr>
        </p:nvSpPr>
        <p:spPr bwMode="auto">
          <a:xfrm>
            <a:off x="1855763" y="2748575"/>
            <a:ext cx="6490689" cy="1108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342900" indent="-342900" algn="l" rtl="0" eaLnBrk="0" fontAlgn="base" hangingPunct="0">
              <a:spcBef>
                <a:spcPct val="20000"/>
              </a:spcBef>
              <a:spcAft>
                <a:spcPct val="0"/>
              </a:spcAft>
              <a:buChar char="•"/>
              <a:defRPr sz="24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2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457200" indent="-457200">
              <a:spcAft>
                <a:spcPts val="0"/>
              </a:spcAft>
              <a:buFontTx/>
              <a:buAutoNum type="arabicPeriod"/>
            </a:pPr>
            <a:r>
              <a:rPr lang="en-US" dirty="0"/>
              <a:t>3’ AAGG 5’ and 5’ TTCC 3’</a:t>
            </a:r>
          </a:p>
          <a:p>
            <a:pPr marL="457200" indent="-457200">
              <a:spcAft>
                <a:spcPts val="0"/>
              </a:spcAft>
              <a:buFontTx/>
              <a:buAutoNum type="arabicPeriod"/>
            </a:pPr>
            <a:r>
              <a:rPr lang="en-US" dirty="0"/>
              <a:t>3’ AAGG 5’ and 5’ AAGG 3’</a:t>
            </a:r>
          </a:p>
          <a:p>
            <a:pPr marL="457200" indent="-457200">
              <a:spcAft>
                <a:spcPts val="0"/>
              </a:spcAft>
              <a:buFontTx/>
              <a:buAutoNum type="arabicPeriod"/>
            </a:pPr>
            <a:r>
              <a:rPr lang="en-US" dirty="0"/>
              <a:t>3’ GGCCGG 5’ and 5’ CCGGCC 3’</a:t>
            </a:r>
          </a:p>
          <a:p>
            <a:pPr marL="457200" indent="-457200">
              <a:spcAft>
                <a:spcPts val="0"/>
              </a:spcAft>
              <a:buFontTx/>
              <a:buAutoNum type="arabicPeriod"/>
            </a:pPr>
            <a:r>
              <a:rPr lang="en-US" dirty="0"/>
              <a:t>3’ TTACTA 5’ and 5’ AATGTT 3’</a:t>
            </a:r>
          </a:p>
        </p:txBody>
      </p:sp>
      <p:sp>
        <p:nvSpPr>
          <p:cNvPr id="11" name="Rectangle 10"/>
          <p:cNvSpPr/>
          <p:nvPr/>
        </p:nvSpPr>
        <p:spPr>
          <a:xfrm>
            <a:off x="47044" y="6399805"/>
            <a:ext cx="4572000" cy="246221"/>
          </a:xfrm>
          <a:prstGeom prst="rect">
            <a:avLst/>
          </a:prstGeom>
        </p:spPr>
        <p:txBody>
          <a:bodyPr>
            <a:spAutoFit/>
          </a:bodyPr>
          <a:lstStyle/>
          <a:p>
            <a:r>
              <a:rPr lang="en-US" sz="1000" b="1" dirty="0">
                <a:solidFill>
                  <a:schemeClr val="bg1"/>
                </a:solidFill>
                <a:cs typeface="Arial" charset="0"/>
              </a:rPr>
              <a:t>Chemistry 102: </a:t>
            </a:r>
            <a:r>
              <a:rPr lang="en-US" sz="1000" b="1" dirty="0" err="1">
                <a:solidFill>
                  <a:schemeClr val="bg1"/>
                </a:solidFill>
                <a:cs typeface="Arial" charset="0"/>
              </a:rPr>
              <a:t>Petrucci</a:t>
            </a:r>
            <a:r>
              <a:rPr lang="en-US" sz="1000" b="1" dirty="0">
                <a:solidFill>
                  <a:schemeClr val="bg1"/>
                </a:solidFill>
                <a:cs typeface="Arial" charset="0"/>
              </a:rPr>
              <a:t>, Harwood, Herring, Madura (Chapter 28)</a:t>
            </a:r>
            <a:endParaRPr lang="en-US" sz="1000" dirty="0"/>
          </a:p>
        </p:txBody>
      </p:sp>
    </p:spTree>
    <p:custDataLst>
      <p:tags r:id="rId1"/>
    </p:custDataLst>
    <p:extLst>
      <p:ext uri="{BB962C8B-B14F-4D97-AF65-F5344CB8AC3E}">
        <p14:creationId xmlns:p14="http://schemas.microsoft.com/office/powerpoint/2010/main" val="3488824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repeatDur="0" restart="never"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repeatDur="0" restart="never" fill="hold" grpId="0" nodeType="clickEffect">
                                  <p:stCondLst>
                                    <p:cond delay="0"/>
                                  </p:stCondLst>
                                  <p:childTnLst>
                                    <p:set>
                                      <p:cBhvr>
                                        <p:cTn id="10" dur="1" fill="hold">
                                          <p:stCondLst>
                                            <p:cond delay="0"/>
                                          </p:stCondLst>
                                        </p:cTn>
                                        <p:tgtEl>
                                          <p:spTgt spid="2314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143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3942EB-9C75-0548-BFB5-0A074B71C82B}"/>
              </a:ext>
            </a:extLst>
          </p:cNvPr>
          <p:cNvSpPr>
            <a:spLocks noGrp="1"/>
          </p:cNvSpPr>
          <p:nvPr>
            <p:ph type="title"/>
          </p:nvPr>
        </p:nvSpPr>
        <p:spPr>
          <a:xfrm>
            <a:off x="0" y="145093"/>
            <a:ext cx="9144000" cy="692150"/>
          </a:xfrm>
        </p:spPr>
        <p:txBody>
          <a:bodyPr/>
          <a:lstStyle/>
          <a:p>
            <a:r>
              <a:rPr lang="en-US" sz="3200" dirty="0"/>
              <a:t>Uses of Synthetic DNA </a:t>
            </a:r>
            <a:br>
              <a:rPr lang="en-US" sz="3200" dirty="0"/>
            </a:br>
            <a:r>
              <a:rPr lang="en-US" sz="3200" dirty="0"/>
              <a:t>(To Be Discussed Next Lecture)</a:t>
            </a:r>
          </a:p>
        </p:txBody>
      </p:sp>
      <p:sp>
        <p:nvSpPr>
          <p:cNvPr id="3" name="Content Placeholder 2">
            <a:extLst>
              <a:ext uri="{FF2B5EF4-FFF2-40B4-BE49-F238E27FC236}">
                <a16:creationId xmlns:a16="http://schemas.microsoft.com/office/drawing/2014/main" id="{2E3203C5-FA14-994F-AB4E-8EB74473DA57}"/>
              </a:ext>
            </a:extLst>
          </p:cNvPr>
          <p:cNvSpPr>
            <a:spLocks noGrp="1"/>
          </p:cNvSpPr>
          <p:nvPr>
            <p:ph idx="1"/>
          </p:nvPr>
        </p:nvSpPr>
        <p:spPr>
          <a:xfrm>
            <a:off x="435330" y="902862"/>
            <a:ext cx="8537219" cy="5097463"/>
          </a:xfrm>
        </p:spPr>
        <p:txBody>
          <a:bodyPr/>
          <a:lstStyle/>
          <a:p>
            <a:r>
              <a:rPr lang="en-US" sz="2000" dirty="0"/>
              <a:t>Making designer materials – DNA Nanotechnology. Repurposing the blueprint of life for materials chemistry </a:t>
            </a:r>
          </a:p>
          <a:p>
            <a:endParaRPr lang="en-US" sz="2000" dirty="0"/>
          </a:p>
          <a:p>
            <a:endParaRPr lang="en-US" sz="2000" dirty="0"/>
          </a:p>
          <a:p>
            <a:pPr marL="0" indent="0">
              <a:buNone/>
            </a:pPr>
            <a:endParaRPr lang="en-US" sz="2000" dirty="0"/>
          </a:p>
          <a:p>
            <a:endParaRPr lang="en-US" sz="2000" dirty="0"/>
          </a:p>
          <a:p>
            <a:r>
              <a:rPr lang="en-US" sz="2000" dirty="0"/>
              <a:t>Probes in </a:t>
            </a:r>
            <a:r>
              <a:rPr lang="en-US" sz="2000" dirty="0" err="1"/>
              <a:t>biodetection</a:t>
            </a:r>
            <a:r>
              <a:rPr lang="en-US" sz="2000" dirty="0"/>
              <a:t> -- measuring the presence or absence of a natural RNA or DNA sequence associated with a viral, bacterial, or genetic disease.</a:t>
            </a:r>
          </a:p>
          <a:p>
            <a:endParaRPr lang="en-US" sz="2000" dirty="0"/>
          </a:p>
          <a:p>
            <a:pPr marL="0" indent="0">
              <a:buNone/>
            </a:pPr>
            <a:endParaRPr lang="en-US" sz="2000" dirty="0"/>
          </a:p>
          <a:p>
            <a:pPr marL="0" indent="0">
              <a:buNone/>
            </a:pPr>
            <a:endParaRPr lang="en-US" sz="2000" dirty="0"/>
          </a:p>
          <a:p>
            <a:endParaRPr lang="en-US" sz="2000" dirty="0"/>
          </a:p>
          <a:p>
            <a:r>
              <a:rPr lang="en-US" sz="2000" dirty="0"/>
              <a:t>Genetic medicines – specific sequences can intercept cellular machinery like RNA to stop the production of disease-causing proteins.</a:t>
            </a:r>
          </a:p>
        </p:txBody>
      </p:sp>
      <p:pic>
        <p:nvPicPr>
          <p:cNvPr id="4" name="Picture 2" descr="image002">
            <a:extLst>
              <a:ext uri="{FF2B5EF4-FFF2-40B4-BE49-F238E27FC236}">
                <a16:creationId xmlns:a16="http://schemas.microsoft.com/office/drawing/2014/main" id="{C10A551E-99E6-AD4D-A7ED-F0E916F0CD8E}"/>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17819" b="64940"/>
          <a:stretch/>
        </p:blipFill>
        <p:spPr bwMode="auto">
          <a:xfrm>
            <a:off x="1787613" y="4458579"/>
            <a:ext cx="3290890" cy="8884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074D6B9A-A44A-0740-A387-7580F3D3BA8E}"/>
              </a:ext>
            </a:extLst>
          </p:cNvPr>
          <p:cNvPicPr>
            <a:picLocks noChangeAspect="1"/>
          </p:cNvPicPr>
          <p:nvPr/>
        </p:nvPicPr>
        <p:blipFill rotWithShape="1">
          <a:blip r:embed="rId4"/>
          <a:srcRect l="3565" t="12523" r="12708" b="3926"/>
          <a:stretch/>
        </p:blipFill>
        <p:spPr>
          <a:xfrm>
            <a:off x="5817890" y="4407236"/>
            <a:ext cx="706346" cy="939827"/>
          </a:xfrm>
          <a:prstGeom prst="rect">
            <a:avLst/>
          </a:prstGeom>
        </p:spPr>
      </p:pic>
      <p:sp>
        <p:nvSpPr>
          <p:cNvPr id="8" name="TextBox 7">
            <a:extLst>
              <a:ext uri="{FF2B5EF4-FFF2-40B4-BE49-F238E27FC236}">
                <a16:creationId xmlns:a16="http://schemas.microsoft.com/office/drawing/2014/main" id="{F3D84DED-F73A-4D3C-8A7A-2A89A0F67EC6}"/>
              </a:ext>
            </a:extLst>
          </p:cNvPr>
          <p:cNvSpPr txBox="1"/>
          <p:nvPr/>
        </p:nvSpPr>
        <p:spPr>
          <a:xfrm>
            <a:off x="57150" y="6403452"/>
            <a:ext cx="6751816" cy="261610"/>
          </a:xfrm>
          <a:prstGeom prst="rect">
            <a:avLst/>
          </a:prstGeom>
          <a:noFill/>
        </p:spPr>
        <p:txBody>
          <a:bodyPr wrap="square">
            <a:spAutoFit/>
          </a:bodyPr>
          <a:lstStyle/>
          <a:p>
            <a:r>
              <a:rPr lang="en-US" sz="1100" i="1" dirty="0">
                <a:solidFill>
                  <a:schemeClr val="bg1"/>
                </a:solidFill>
                <a:effectLst/>
                <a:latin typeface="+mn-lt"/>
                <a:ea typeface="Batang" panose="02030600000101010101" pitchFamily="18" charset="-127"/>
              </a:rPr>
              <a:t>Science</a:t>
            </a:r>
            <a:r>
              <a:rPr lang="en-US" sz="1100" dirty="0">
                <a:solidFill>
                  <a:schemeClr val="bg1"/>
                </a:solidFill>
                <a:effectLst/>
                <a:latin typeface="+mn-lt"/>
                <a:ea typeface="Batang" panose="02030600000101010101" pitchFamily="18" charset="-127"/>
              </a:rPr>
              <a:t>, </a:t>
            </a:r>
            <a:r>
              <a:rPr lang="en-US" sz="1100" b="1" dirty="0">
                <a:solidFill>
                  <a:schemeClr val="bg1"/>
                </a:solidFill>
                <a:effectLst/>
                <a:latin typeface="+mn-lt"/>
                <a:ea typeface="Batang" panose="02030600000101010101" pitchFamily="18" charset="-127"/>
              </a:rPr>
              <a:t>1997</a:t>
            </a:r>
            <a:r>
              <a:rPr lang="en-US" sz="1100" dirty="0">
                <a:solidFill>
                  <a:schemeClr val="bg1"/>
                </a:solidFill>
                <a:effectLst/>
                <a:latin typeface="+mn-lt"/>
                <a:ea typeface="Batang" panose="02030600000101010101" pitchFamily="18" charset="-127"/>
              </a:rPr>
              <a:t>, </a:t>
            </a:r>
            <a:r>
              <a:rPr lang="en-US" sz="1100" i="1" dirty="0">
                <a:solidFill>
                  <a:schemeClr val="bg1"/>
                </a:solidFill>
                <a:effectLst/>
                <a:latin typeface="+mn-lt"/>
                <a:ea typeface="Batang" panose="02030600000101010101" pitchFamily="18" charset="-127"/>
              </a:rPr>
              <a:t>277</a:t>
            </a:r>
            <a:r>
              <a:rPr lang="en-US" sz="1100" dirty="0">
                <a:solidFill>
                  <a:schemeClr val="bg1"/>
                </a:solidFill>
                <a:effectLst/>
                <a:latin typeface="+mn-lt"/>
                <a:ea typeface="Batang" panose="02030600000101010101" pitchFamily="18" charset="-127"/>
              </a:rPr>
              <a:t>, 1078; </a:t>
            </a:r>
            <a:r>
              <a:rPr lang="de-DE" sz="1100" b="0" i="1" dirty="0">
                <a:solidFill>
                  <a:schemeClr val="bg1"/>
                </a:solidFill>
                <a:effectLst/>
                <a:latin typeface="+mn-lt"/>
              </a:rPr>
              <a:t>J. Am. Chem. Soc.</a:t>
            </a:r>
            <a:r>
              <a:rPr lang="de-DE" sz="1100" b="0" i="0" dirty="0">
                <a:solidFill>
                  <a:schemeClr val="bg1"/>
                </a:solidFill>
                <a:effectLst/>
                <a:latin typeface="+mn-lt"/>
              </a:rPr>
              <a:t> </a:t>
            </a:r>
            <a:r>
              <a:rPr lang="de-DE" sz="1100" b="1" i="0" dirty="0">
                <a:solidFill>
                  <a:schemeClr val="bg1"/>
                </a:solidFill>
                <a:effectLst/>
                <a:latin typeface="+mn-lt"/>
              </a:rPr>
              <a:t>2003</a:t>
            </a:r>
            <a:r>
              <a:rPr lang="de-DE" sz="1100" b="0" i="0" dirty="0">
                <a:solidFill>
                  <a:schemeClr val="bg1"/>
                </a:solidFill>
                <a:effectLst/>
                <a:latin typeface="+mn-lt"/>
              </a:rPr>
              <a:t>, </a:t>
            </a:r>
            <a:r>
              <a:rPr lang="de-DE" sz="1100" b="0" i="1" dirty="0">
                <a:solidFill>
                  <a:schemeClr val="bg1"/>
                </a:solidFill>
                <a:effectLst/>
                <a:latin typeface="+mn-lt"/>
              </a:rPr>
              <a:t>125</a:t>
            </a:r>
            <a:r>
              <a:rPr lang="de-DE" sz="1100" b="0" i="0" dirty="0">
                <a:solidFill>
                  <a:schemeClr val="bg1"/>
                </a:solidFill>
                <a:effectLst/>
                <a:latin typeface="+mn-lt"/>
              </a:rPr>
              <a:t>, 6, 1643; </a:t>
            </a:r>
            <a:r>
              <a:rPr lang="en-US" sz="1100" i="1" dirty="0">
                <a:solidFill>
                  <a:schemeClr val="bg1"/>
                </a:solidFill>
                <a:effectLst/>
                <a:latin typeface="+mn-lt"/>
                <a:ea typeface="Batang" panose="02030600000101010101" pitchFamily="18" charset="-127"/>
              </a:rPr>
              <a:t>Nature Rev. Mater. </a:t>
            </a:r>
            <a:r>
              <a:rPr lang="en-US" sz="1100" b="1" dirty="0">
                <a:solidFill>
                  <a:schemeClr val="bg1"/>
                </a:solidFill>
                <a:effectLst/>
                <a:latin typeface="+mn-lt"/>
                <a:ea typeface="Batang" panose="02030600000101010101" pitchFamily="18" charset="-127"/>
              </a:rPr>
              <a:t>2018, </a:t>
            </a:r>
            <a:r>
              <a:rPr lang="en-US" sz="1100" i="1" dirty="0">
                <a:solidFill>
                  <a:schemeClr val="bg1"/>
                </a:solidFill>
                <a:effectLst/>
                <a:latin typeface="+mn-lt"/>
                <a:ea typeface="Batang" panose="02030600000101010101" pitchFamily="18" charset="-127"/>
              </a:rPr>
              <a:t>3, </a:t>
            </a:r>
            <a:r>
              <a:rPr lang="en-US" sz="1100" dirty="0">
                <a:solidFill>
                  <a:schemeClr val="bg1"/>
                </a:solidFill>
                <a:effectLst/>
                <a:latin typeface="+mn-lt"/>
                <a:ea typeface="Batang" panose="02030600000101010101" pitchFamily="18" charset="-127"/>
              </a:rPr>
              <a:t>17068.</a:t>
            </a:r>
            <a:endParaRPr lang="en-US" sz="1100" dirty="0">
              <a:solidFill>
                <a:schemeClr val="bg1"/>
              </a:solidFill>
              <a:latin typeface="+mn-lt"/>
            </a:endParaRPr>
          </a:p>
        </p:txBody>
      </p:sp>
      <p:pic>
        <p:nvPicPr>
          <p:cNvPr id="10" name="Picture 5" descr="natrevmats201768-f2.jpg">
            <a:extLst>
              <a:ext uri="{FF2B5EF4-FFF2-40B4-BE49-F238E27FC236}">
                <a16:creationId xmlns:a16="http://schemas.microsoft.com/office/drawing/2014/main" id="{0CDD5961-2A35-4BD5-89C9-ED0E4EED64F9}"/>
              </a:ext>
            </a:extLst>
          </p:cNvPr>
          <p:cNvPicPr>
            <a:picLocks noChangeAspect="1"/>
          </p:cNvPicPr>
          <p:nvPr/>
        </p:nvPicPr>
        <p:blipFill rotWithShape="1">
          <a:blip r:embed="rId5">
            <a:extLst>
              <a:ext uri="{28A0092B-C50C-407E-A947-70E740481C1C}">
                <a14:useLocalDpi xmlns:a14="http://schemas.microsoft.com/office/drawing/2010/main" val="0"/>
              </a:ext>
            </a:extLst>
          </a:blip>
          <a:srcRect t="36473" r="84834" b="31624"/>
          <a:stretch/>
        </p:blipFill>
        <p:spPr bwMode="auto">
          <a:xfrm rot="16200000">
            <a:off x="2458081" y="1493194"/>
            <a:ext cx="968004" cy="1997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5" descr="natrevmats201768-f2.jpg">
            <a:extLst>
              <a:ext uri="{FF2B5EF4-FFF2-40B4-BE49-F238E27FC236}">
                <a16:creationId xmlns:a16="http://schemas.microsoft.com/office/drawing/2014/main" id="{A3F36333-BC1B-40A1-926E-FAA98CC763E3}"/>
              </a:ext>
            </a:extLst>
          </p:cNvPr>
          <p:cNvPicPr>
            <a:picLocks noChangeAspect="1"/>
          </p:cNvPicPr>
          <p:nvPr/>
        </p:nvPicPr>
        <p:blipFill rotWithShape="1">
          <a:blip r:embed="rId5">
            <a:extLst>
              <a:ext uri="{28A0092B-C50C-407E-A947-70E740481C1C}">
                <a14:useLocalDpi xmlns:a14="http://schemas.microsoft.com/office/drawing/2010/main" val="0"/>
              </a:ext>
            </a:extLst>
          </a:blip>
          <a:srcRect l="15476" t="36473" r="67443" b="31624"/>
          <a:stretch/>
        </p:blipFill>
        <p:spPr bwMode="auto">
          <a:xfrm rot="16200000">
            <a:off x="4662405" y="1521753"/>
            <a:ext cx="1090263" cy="1997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047191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7388" y="260476"/>
            <a:ext cx="7772400" cy="692150"/>
          </a:xfrm>
        </p:spPr>
        <p:txBody>
          <a:bodyPr/>
          <a:lstStyle/>
          <a:p>
            <a:r>
              <a:rPr lang="en-US" dirty="0"/>
              <a:t>What are Polymers?</a:t>
            </a:r>
          </a:p>
        </p:txBody>
      </p:sp>
      <p:sp>
        <p:nvSpPr>
          <p:cNvPr id="3" name="Content Placeholder 2"/>
          <p:cNvSpPr>
            <a:spLocks noGrp="1"/>
          </p:cNvSpPr>
          <p:nvPr>
            <p:ph idx="1"/>
          </p:nvPr>
        </p:nvSpPr>
        <p:spPr>
          <a:xfrm>
            <a:off x="281254" y="1030037"/>
            <a:ext cx="8664317" cy="5097463"/>
          </a:xfrm>
        </p:spPr>
        <p:txBody>
          <a:bodyPr/>
          <a:lstStyle/>
          <a:p>
            <a:r>
              <a:rPr lang="en-US" dirty="0">
                <a:solidFill>
                  <a:schemeClr val="accent2"/>
                </a:solidFill>
              </a:rPr>
              <a:t>Polymer: </a:t>
            </a:r>
            <a:r>
              <a:rPr lang="en-US" dirty="0"/>
              <a:t>Chain-like molecule composed of many (poly-) repeating structural units called monomers (-</a:t>
            </a:r>
            <a:r>
              <a:rPr lang="en-US" dirty="0" err="1"/>
              <a:t>mers</a:t>
            </a:r>
            <a:r>
              <a:rPr lang="en-US" dirty="0"/>
              <a:t>).</a:t>
            </a:r>
          </a:p>
          <a:p>
            <a:pPr lvl="1"/>
            <a:r>
              <a:rPr lang="en-US" dirty="0">
                <a:solidFill>
                  <a:srgbClr val="000000"/>
                </a:solidFill>
              </a:rPr>
              <a:t>Monomers can be any building block that connects together</a:t>
            </a:r>
            <a:r>
              <a:rPr lang="en-US" dirty="0">
                <a:solidFill>
                  <a:schemeClr val="accent2"/>
                </a:solidFill>
              </a:rPr>
              <a:t>.</a:t>
            </a:r>
          </a:p>
          <a:p>
            <a:pPr marL="457200" lvl="1" indent="0">
              <a:buNone/>
            </a:pPr>
            <a:endParaRPr lang="en-US" dirty="0"/>
          </a:p>
          <a:p>
            <a:endParaRPr lang="en-US" dirty="0"/>
          </a:p>
          <a:p>
            <a:endParaRPr lang="en-US" dirty="0"/>
          </a:p>
          <a:p>
            <a:r>
              <a:rPr lang="en-US" dirty="0"/>
              <a:t>Natural Polymers:</a:t>
            </a:r>
          </a:p>
          <a:p>
            <a:pPr lvl="1"/>
            <a:r>
              <a:rPr lang="en-US" dirty="0"/>
              <a:t>Rubber, leather, wool, DNA, proteins</a:t>
            </a:r>
          </a:p>
          <a:p>
            <a:r>
              <a:rPr lang="en-US" dirty="0"/>
              <a:t>Synthetic Polymers:</a:t>
            </a:r>
          </a:p>
          <a:p>
            <a:pPr lvl="1"/>
            <a:r>
              <a:rPr lang="en-US" dirty="0"/>
              <a:t>Polyethylene, polypropylene, polyester, nylon, polyvinylchloride</a:t>
            </a:r>
          </a:p>
          <a:p>
            <a:endParaRPr lang="en-US" dirty="0"/>
          </a:p>
        </p:txBody>
      </p:sp>
      <p:pic>
        <p:nvPicPr>
          <p:cNvPr id="8" name="Picture 7"/>
          <p:cNvPicPr>
            <a:picLocks noChangeAspect="1"/>
          </p:cNvPicPr>
          <p:nvPr/>
        </p:nvPicPr>
        <p:blipFill rotWithShape="1">
          <a:blip r:embed="rId3"/>
          <a:srcRect t="4701" b="77863"/>
          <a:stretch/>
        </p:blipFill>
        <p:spPr>
          <a:xfrm>
            <a:off x="2109171" y="2446106"/>
            <a:ext cx="5003800" cy="996461"/>
          </a:xfrm>
          <a:prstGeom prst="rect">
            <a:avLst/>
          </a:prstGeom>
        </p:spPr>
      </p:pic>
    </p:spTree>
    <p:extLst>
      <p:ext uri="{BB962C8B-B14F-4D97-AF65-F5344CB8AC3E}">
        <p14:creationId xmlns:p14="http://schemas.microsoft.com/office/powerpoint/2010/main" val="3687689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Structure of a Polymer (Kevlar)</a:t>
            </a:r>
          </a:p>
        </p:txBody>
      </p:sp>
      <p:pic>
        <p:nvPicPr>
          <p:cNvPr id="5" name="Picture 4"/>
          <p:cNvPicPr>
            <a:picLocks noChangeAspect="1"/>
          </p:cNvPicPr>
          <p:nvPr/>
        </p:nvPicPr>
        <p:blipFill rotWithShape="1">
          <a:blip r:embed="rId2"/>
          <a:srcRect t="52122"/>
          <a:stretch/>
        </p:blipFill>
        <p:spPr>
          <a:xfrm>
            <a:off x="2297616" y="1893266"/>
            <a:ext cx="4749800" cy="2398664"/>
          </a:xfrm>
          <a:prstGeom prst="rect">
            <a:avLst/>
          </a:prstGeom>
        </p:spPr>
      </p:pic>
      <p:sp>
        <p:nvSpPr>
          <p:cNvPr id="6" name="Rectangle 5"/>
          <p:cNvSpPr/>
          <p:nvPr/>
        </p:nvSpPr>
        <p:spPr bwMode="auto">
          <a:xfrm>
            <a:off x="4068784" y="1771619"/>
            <a:ext cx="559727" cy="301332"/>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7" name="TextBox 6"/>
          <p:cNvSpPr txBox="1"/>
          <p:nvPr/>
        </p:nvSpPr>
        <p:spPr>
          <a:xfrm>
            <a:off x="3083198" y="4821145"/>
            <a:ext cx="3052269" cy="646331"/>
          </a:xfrm>
          <a:prstGeom prst="rect">
            <a:avLst/>
          </a:prstGeom>
        </p:spPr>
        <p:style>
          <a:lnRef idx="2">
            <a:schemeClr val="dk1"/>
          </a:lnRef>
          <a:fillRef idx="1">
            <a:schemeClr val="lt1"/>
          </a:fillRef>
          <a:effectRef idx="0">
            <a:schemeClr val="dk1"/>
          </a:effectRef>
          <a:fontRef idx="minor">
            <a:schemeClr val="dk1"/>
          </a:fontRef>
        </p:style>
        <p:txBody>
          <a:bodyPr wrap="square" rtlCol="0" anchor="ctr">
            <a:spAutoFit/>
          </a:bodyPr>
          <a:lstStyle/>
          <a:p>
            <a:pPr marL="0" lvl="1" algn="ctr"/>
            <a:r>
              <a:rPr lang="en-US" b="1" dirty="0"/>
              <a:t>Repeating Unit (Monomer)</a:t>
            </a:r>
          </a:p>
          <a:p>
            <a:pPr marL="0" lvl="1" algn="ctr"/>
            <a:r>
              <a:rPr lang="en-US" dirty="0"/>
              <a:t>Contained in Brackets</a:t>
            </a:r>
          </a:p>
        </p:txBody>
      </p:sp>
      <p:sp>
        <p:nvSpPr>
          <p:cNvPr id="8" name="Left Brace 7"/>
          <p:cNvSpPr/>
          <p:nvPr/>
        </p:nvSpPr>
        <p:spPr bwMode="auto">
          <a:xfrm rot="16200000">
            <a:off x="4375709" y="2788384"/>
            <a:ext cx="344379" cy="3519586"/>
          </a:xfrm>
          <a:prstGeom prst="leftBrace">
            <a:avLst/>
          </a:prstGeom>
          <a:solidFill>
            <a:srgbClr val="FFFF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9" name="TextBox 8"/>
          <p:cNvSpPr txBox="1"/>
          <p:nvPr/>
        </p:nvSpPr>
        <p:spPr>
          <a:xfrm>
            <a:off x="193752" y="2522652"/>
            <a:ext cx="2146391" cy="1200329"/>
          </a:xfrm>
          <a:prstGeom prst="rect">
            <a:avLst/>
          </a:prstGeom>
        </p:spPr>
        <p:style>
          <a:lnRef idx="2">
            <a:schemeClr val="dk1"/>
          </a:lnRef>
          <a:fillRef idx="1">
            <a:schemeClr val="lt1"/>
          </a:fillRef>
          <a:effectRef idx="0">
            <a:schemeClr val="dk1"/>
          </a:effectRef>
          <a:fontRef idx="minor">
            <a:schemeClr val="dk1"/>
          </a:fontRef>
        </p:style>
        <p:txBody>
          <a:bodyPr wrap="square" rtlCol="0" anchor="ctr">
            <a:spAutoFit/>
          </a:bodyPr>
          <a:lstStyle/>
          <a:p>
            <a:pPr marL="0" lvl="1" algn="ctr"/>
            <a:r>
              <a:rPr lang="en-US" b="1" dirty="0"/>
              <a:t>Terminal group:</a:t>
            </a:r>
          </a:p>
          <a:p>
            <a:pPr marL="0" lvl="1" algn="ctr"/>
            <a:r>
              <a:rPr lang="en-US" dirty="0"/>
              <a:t>This is where the next monomer can be added.</a:t>
            </a:r>
          </a:p>
        </p:txBody>
      </p:sp>
      <p:sp>
        <p:nvSpPr>
          <p:cNvPr id="10" name="TextBox 9"/>
          <p:cNvSpPr txBox="1"/>
          <p:nvPr/>
        </p:nvSpPr>
        <p:spPr>
          <a:xfrm>
            <a:off x="6674689" y="2143506"/>
            <a:ext cx="2146391" cy="369332"/>
          </a:xfrm>
          <a:prstGeom prst="rect">
            <a:avLst/>
          </a:prstGeom>
        </p:spPr>
        <p:style>
          <a:lnRef idx="2">
            <a:schemeClr val="dk1"/>
          </a:lnRef>
          <a:fillRef idx="1">
            <a:schemeClr val="lt1"/>
          </a:fillRef>
          <a:effectRef idx="0">
            <a:schemeClr val="dk1"/>
          </a:effectRef>
          <a:fontRef idx="minor">
            <a:schemeClr val="dk1"/>
          </a:fontRef>
        </p:style>
        <p:txBody>
          <a:bodyPr wrap="square" rtlCol="0" anchor="ctr">
            <a:spAutoFit/>
          </a:bodyPr>
          <a:lstStyle/>
          <a:p>
            <a:pPr marL="0" lvl="1" algn="ctr"/>
            <a:r>
              <a:rPr lang="en-US" b="1" dirty="0"/>
              <a:t>Terminal group.</a:t>
            </a:r>
          </a:p>
        </p:txBody>
      </p:sp>
      <p:cxnSp>
        <p:nvCxnSpPr>
          <p:cNvPr id="12" name="Straight Arrow Connector 11"/>
          <p:cNvCxnSpPr/>
          <p:nvPr/>
        </p:nvCxnSpPr>
        <p:spPr bwMode="auto">
          <a:xfrm>
            <a:off x="1980572" y="3751802"/>
            <a:ext cx="387503" cy="17219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13" name="Straight Arrow Connector 12"/>
          <p:cNvCxnSpPr/>
          <p:nvPr/>
        </p:nvCxnSpPr>
        <p:spPr bwMode="auto">
          <a:xfrm flipH="1">
            <a:off x="6630611" y="2526683"/>
            <a:ext cx="862823" cy="170456"/>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15" name="TextBox 14"/>
          <p:cNvSpPr txBox="1"/>
          <p:nvPr/>
        </p:nvSpPr>
        <p:spPr>
          <a:xfrm>
            <a:off x="6587554" y="4437189"/>
            <a:ext cx="2556446" cy="646331"/>
          </a:xfrm>
          <a:prstGeom prst="rect">
            <a:avLst/>
          </a:prstGeom>
        </p:spPr>
        <p:style>
          <a:lnRef idx="2">
            <a:schemeClr val="dk1"/>
          </a:lnRef>
          <a:fillRef idx="1">
            <a:schemeClr val="lt1"/>
          </a:fillRef>
          <a:effectRef idx="0">
            <a:schemeClr val="dk1"/>
          </a:effectRef>
          <a:fontRef idx="minor">
            <a:schemeClr val="dk1"/>
          </a:fontRef>
        </p:style>
        <p:txBody>
          <a:bodyPr wrap="square" rtlCol="0" anchor="ctr">
            <a:spAutoFit/>
          </a:bodyPr>
          <a:lstStyle/>
          <a:p>
            <a:pPr marL="0" lvl="1" algn="ctr"/>
            <a:r>
              <a:rPr lang="en-US" dirty="0"/>
              <a:t>Number of monomers in a polymer chain.</a:t>
            </a:r>
          </a:p>
        </p:txBody>
      </p:sp>
      <p:cxnSp>
        <p:nvCxnSpPr>
          <p:cNvPr id="16" name="Straight Arrow Connector 15"/>
          <p:cNvCxnSpPr/>
          <p:nvPr/>
        </p:nvCxnSpPr>
        <p:spPr bwMode="auto">
          <a:xfrm flipH="1" flipV="1">
            <a:off x="6610788" y="4140963"/>
            <a:ext cx="1010109" cy="299599"/>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Tree>
    <p:extLst>
      <p:ext uri="{BB962C8B-B14F-4D97-AF65-F5344CB8AC3E}">
        <p14:creationId xmlns:p14="http://schemas.microsoft.com/office/powerpoint/2010/main" val="1797703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7388" y="241802"/>
            <a:ext cx="7772400" cy="692150"/>
          </a:xfrm>
        </p:spPr>
        <p:txBody>
          <a:bodyPr/>
          <a:lstStyle/>
          <a:p>
            <a:r>
              <a:rPr lang="en-US" dirty="0"/>
              <a:t>Addition Polymerization </a:t>
            </a:r>
            <a:br>
              <a:rPr lang="en-US" dirty="0"/>
            </a:br>
            <a:r>
              <a:rPr lang="en-US" dirty="0"/>
              <a:t>(Chain-Reaction Polymerization)</a:t>
            </a:r>
          </a:p>
        </p:txBody>
      </p:sp>
      <p:pic>
        <p:nvPicPr>
          <p:cNvPr id="5" name="Picture 4"/>
          <p:cNvPicPr>
            <a:picLocks noChangeAspect="1"/>
          </p:cNvPicPr>
          <p:nvPr/>
        </p:nvPicPr>
        <p:blipFill rotWithShape="1">
          <a:blip r:embed="rId2"/>
          <a:srcRect l="17947" r="63528"/>
          <a:stretch/>
        </p:blipFill>
        <p:spPr>
          <a:xfrm>
            <a:off x="933800" y="3024629"/>
            <a:ext cx="2465168" cy="2212715"/>
          </a:xfrm>
          <a:prstGeom prst="rect">
            <a:avLst/>
          </a:prstGeom>
        </p:spPr>
      </p:pic>
      <p:sp>
        <p:nvSpPr>
          <p:cNvPr id="9" name="Content Placeholder 2"/>
          <p:cNvSpPr>
            <a:spLocks noGrp="1"/>
          </p:cNvSpPr>
          <p:nvPr>
            <p:ph idx="1"/>
          </p:nvPr>
        </p:nvSpPr>
        <p:spPr>
          <a:xfrm>
            <a:off x="373509" y="1189802"/>
            <a:ext cx="8347956" cy="5097463"/>
          </a:xfrm>
        </p:spPr>
        <p:txBody>
          <a:bodyPr/>
          <a:lstStyle/>
          <a:p>
            <a:r>
              <a:rPr lang="en-US" dirty="0"/>
              <a:t>Double bonds open up to form “radical” unpaired electrons at the end of each chain.</a:t>
            </a:r>
          </a:p>
          <a:p>
            <a:pPr lvl="1"/>
            <a:r>
              <a:rPr lang="en-US" dirty="0"/>
              <a:t>Formation of a bond is more stable than unpaired electrons, therefore these continue to build in a chain-reaction.</a:t>
            </a:r>
          </a:p>
        </p:txBody>
      </p:sp>
      <p:pic>
        <p:nvPicPr>
          <p:cNvPr id="10" name="Picture 5" descr="26_16-02UN"/>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4531"/>
          <a:stretch/>
        </p:blipFill>
        <p:spPr bwMode="auto">
          <a:xfrm>
            <a:off x="4089967" y="3358510"/>
            <a:ext cx="1269907" cy="17590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p:cNvSpPr txBox="1"/>
          <p:nvPr/>
        </p:nvSpPr>
        <p:spPr>
          <a:xfrm>
            <a:off x="3884525" y="5097982"/>
            <a:ext cx="1643446" cy="584776"/>
          </a:xfrm>
          <a:prstGeom prst="rect">
            <a:avLst/>
          </a:prstGeom>
          <a:noFill/>
        </p:spPr>
        <p:txBody>
          <a:bodyPr wrap="square" rtlCol="0">
            <a:spAutoFit/>
          </a:bodyPr>
          <a:lstStyle/>
          <a:p>
            <a:pPr algn="ctr"/>
            <a:r>
              <a:rPr lang="en-US" sz="1600" b="1" dirty="0"/>
              <a:t>Radical Intermediate</a:t>
            </a:r>
          </a:p>
        </p:txBody>
      </p:sp>
      <p:sp>
        <p:nvSpPr>
          <p:cNvPr id="4" name="TextBox 3"/>
          <p:cNvSpPr txBox="1"/>
          <p:nvPr/>
        </p:nvSpPr>
        <p:spPr>
          <a:xfrm>
            <a:off x="1624792" y="5154005"/>
            <a:ext cx="1225240" cy="400110"/>
          </a:xfrm>
          <a:prstGeom prst="rect">
            <a:avLst/>
          </a:prstGeom>
          <a:noFill/>
        </p:spPr>
        <p:txBody>
          <a:bodyPr wrap="none" rtlCol="0">
            <a:spAutoFit/>
          </a:bodyPr>
          <a:lstStyle/>
          <a:p>
            <a:r>
              <a:rPr lang="en-US" sz="2000" b="1" dirty="0">
                <a:solidFill>
                  <a:srgbClr val="0000FF"/>
                </a:solidFill>
              </a:rPr>
              <a:t>ethylene</a:t>
            </a:r>
          </a:p>
        </p:txBody>
      </p:sp>
      <p:sp>
        <p:nvSpPr>
          <p:cNvPr id="11" name="TextBox 10"/>
          <p:cNvSpPr txBox="1"/>
          <p:nvPr/>
        </p:nvSpPr>
        <p:spPr>
          <a:xfrm>
            <a:off x="6483397" y="5157012"/>
            <a:ext cx="1752478" cy="400110"/>
          </a:xfrm>
          <a:prstGeom prst="rect">
            <a:avLst/>
          </a:prstGeom>
          <a:noFill/>
        </p:spPr>
        <p:txBody>
          <a:bodyPr wrap="none" rtlCol="0">
            <a:spAutoFit/>
          </a:bodyPr>
          <a:lstStyle/>
          <a:p>
            <a:r>
              <a:rPr lang="en-US" sz="2000" b="1" dirty="0">
                <a:solidFill>
                  <a:srgbClr val="0000FF"/>
                </a:solidFill>
              </a:rPr>
              <a:t>polyethylene</a:t>
            </a:r>
          </a:p>
        </p:txBody>
      </p:sp>
      <p:cxnSp>
        <p:nvCxnSpPr>
          <p:cNvPr id="15" name="Straight Arrow Connector 14"/>
          <p:cNvCxnSpPr/>
          <p:nvPr/>
        </p:nvCxnSpPr>
        <p:spPr>
          <a:xfrm flipV="1">
            <a:off x="3062812" y="4257656"/>
            <a:ext cx="765693" cy="10820"/>
          </a:xfrm>
          <a:prstGeom prst="straightConnector1">
            <a:avLst/>
          </a:prstGeom>
          <a:ln w="5715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V="1">
            <a:off x="5493626" y="4279339"/>
            <a:ext cx="765693" cy="10820"/>
          </a:xfrm>
          <a:prstGeom prst="straightConnector1">
            <a:avLst/>
          </a:prstGeom>
          <a:ln w="5715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pic>
        <p:nvPicPr>
          <p:cNvPr id="13" name="Picture 12"/>
          <p:cNvPicPr>
            <a:picLocks noChangeAspect="1"/>
          </p:cNvPicPr>
          <p:nvPr/>
        </p:nvPicPr>
        <p:blipFill>
          <a:blip r:embed="rId4"/>
          <a:stretch>
            <a:fillRect/>
          </a:stretch>
        </p:blipFill>
        <p:spPr>
          <a:xfrm>
            <a:off x="6393801" y="3318402"/>
            <a:ext cx="1860778" cy="1779580"/>
          </a:xfrm>
          <a:prstGeom prst="rect">
            <a:avLst/>
          </a:prstGeom>
        </p:spPr>
      </p:pic>
    </p:spTree>
    <p:extLst>
      <p:ext uri="{BB962C8B-B14F-4D97-AF65-F5344CB8AC3E}">
        <p14:creationId xmlns:p14="http://schemas.microsoft.com/office/powerpoint/2010/main" val="3409141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Common Addition Polymers</a:t>
            </a:r>
          </a:p>
        </p:txBody>
      </p:sp>
      <p:pic>
        <p:nvPicPr>
          <p:cNvPr id="4" name="Picture 2" descr="27-T0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910" y="1445846"/>
            <a:ext cx="8936938" cy="4503782"/>
          </a:xfrm>
          <a:prstGeom prst="rect">
            <a:avLst/>
          </a:prstGeom>
          <a:noFill/>
          <a:extLst>
            <a:ext uri="{909E8E84-426E-40dd-AFC4-6F175D3DCCD1}">
              <a14:hiddenFill xmlns:a14="http://schemas.microsoft.com/office/drawing/2010/main" xmlns="">
                <a:solidFill>
                  <a:srgbClr val="FFFFFF"/>
                </a:solidFill>
              </a14:hiddenFill>
            </a:ext>
          </a:extLst>
        </p:spPr>
      </p:pic>
      <p:sp>
        <p:nvSpPr>
          <p:cNvPr id="5" name="Rectangle 4">
            <a:extLst>
              <a:ext uri="{FF2B5EF4-FFF2-40B4-BE49-F238E27FC236}">
                <a16:creationId xmlns:a16="http://schemas.microsoft.com/office/drawing/2014/main" id="{D5866E1E-FA8D-40DA-8139-7474355C0781}"/>
              </a:ext>
            </a:extLst>
          </p:cNvPr>
          <p:cNvSpPr/>
          <p:nvPr/>
        </p:nvSpPr>
        <p:spPr>
          <a:xfrm>
            <a:off x="47044" y="6392351"/>
            <a:ext cx="4572000" cy="246221"/>
          </a:xfrm>
          <a:prstGeom prst="rect">
            <a:avLst/>
          </a:prstGeom>
        </p:spPr>
        <p:txBody>
          <a:bodyPr>
            <a:spAutoFit/>
          </a:bodyPr>
          <a:lstStyle/>
          <a:p>
            <a:r>
              <a:rPr lang="en-US" sz="1000" b="1" dirty="0">
                <a:solidFill>
                  <a:schemeClr val="bg1"/>
                </a:solidFill>
                <a:cs typeface="Arial" charset="0"/>
              </a:rPr>
              <a:t>Petrucci, Harwood, Herring, Madura, General Chemistry</a:t>
            </a:r>
            <a:endParaRPr lang="en-US" sz="1000" dirty="0"/>
          </a:p>
        </p:txBody>
      </p:sp>
    </p:spTree>
    <p:extLst>
      <p:ext uri="{BB962C8B-B14F-4D97-AF65-F5344CB8AC3E}">
        <p14:creationId xmlns:p14="http://schemas.microsoft.com/office/powerpoint/2010/main" val="1894289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22914" y="1654390"/>
            <a:ext cx="8123850" cy="2360490"/>
          </a:xfrm>
        </p:spPr>
        <p:txBody>
          <a:bodyPr/>
          <a:lstStyle/>
          <a:p>
            <a:r>
              <a:rPr lang="en-US" dirty="0"/>
              <a:t>Two molecules join together and often eliminate a small molecule such as H</a:t>
            </a:r>
            <a:r>
              <a:rPr lang="en-US" baseline="-25000" dirty="0"/>
              <a:t>2</a:t>
            </a:r>
            <a:r>
              <a:rPr lang="en-US" dirty="0"/>
              <a:t>O.</a:t>
            </a:r>
          </a:p>
          <a:p>
            <a:endParaRPr lang="en-US" dirty="0"/>
          </a:p>
        </p:txBody>
      </p:sp>
      <p:pic>
        <p:nvPicPr>
          <p:cNvPr id="4" name="Picture 5" descr="26_16-09UN"/>
          <p:cNvPicPr>
            <a:picLocks noChangeAspect="1" noChangeArrowheads="1"/>
          </p:cNvPicPr>
          <p:nvPr/>
        </p:nvPicPr>
        <p:blipFill rotWithShape="1">
          <a:blip r:embed="rId2">
            <a:extLst>
              <a:ext uri="{28A0092B-C50C-407E-A947-70E740481C1C}">
                <a14:useLocalDpi xmlns:a14="http://schemas.microsoft.com/office/drawing/2010/main" val="0"/>
              </a:ext>
            </a:extLst>
          </a:blip>
          <a:srcRect t="-36515" b="11585"/>
          <a:stretch/>
        </p:blipFill>
        <p:spPr bwMode="auto">
          <a:xfrm>
            <a:off x="210517" y="1706810"/>
            <a:ext cx="8726501" cy="39315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itle 1"/>
          <p:cNvSpPr>
            <a:spLocks noGrp="1"/>
          </p:cNvSpPr>
          <p:nvPr>
            <p:ph type="title"/>
          </p:nvPr>
        </p:nvSpPr>
        <p:spPr>
          <a:xfrm>
            <a:off x="687388" y="472207"/>
            <a:ext cx="7772400" cy="692150"/>
          </a:xfrm>
        </p:spPr>
        <p:txBody>
          <a:bodyPr/>
          <a:lstStyle/>
          <a:p>
            <a:r>
              <a:rPr lang="en-US" dirty="0"/>
              <a:t>Condensation Polymerization</a:t>
            </a:r>
            <a:br>
              <a:rPr lang="en-US" dirty="0"/>
            </a:br>
            <a:r>
              <a:rPr lang="en-US" dirty="0"/>
              <a:t>(Step-Reaction Polymerization)</a:t>
            </a:r>
          </a:p>
        </p:txBody>
      </p:sp>
    </p:spTree>
    <p:extLst>
      <p:ext uri="{BB962C8B-B14F-4D97-AF65-F5344CB8AC3E}">
        <p14:creationId xmlns:p14="http://schemas.microsoft.com/office/powerpoint/2010/main" val="3931635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Common Condensation Polymers</a:t>
            </a:r>
          </a:p>
        </p:txBody>
      </p:sp>
      <p:pic>
        <p:nvPicPr>
          <p:cNvPr id="4" name="Picture 2" descr="27-T0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83" y="1347473"/>
            <a:ext cx="9127917" cy="4611759"/>
          </a:xfrm>
          <a:prstGeom prst="rect">
            <a:avLst/>
          </a:prstGeom>
          <a:noFill/>
          <a:extLst>
            <a:ext uri="{909E8E84-426E-40dd-AFC4-6F175D3DCCD1}">
              <a14:hiddenFill xmlns:a14="http://schemas.microsoft.com/office/drawing/2010/main" xmlns="">
                <a:solidFill>
                  <a:srgbClr val="FFFFFF"/>
                </a:solidFill>
              </a14:hiddenFill>
            </a:ext>
          </a:extLst>
        </p:spPr>
      </p:pic>
      <p:sp>
        <p:nvSpPr>
          <p:cNvPr id="5" name="Rectangle 4">
            <a:extLst>
              <a:ext uri="{FF2B5EF4-FFF2-40B4-BE49-F238E27FC236}">
                <a16:creationId xmlns:a16="http://schemas.microsoft.com/office/drawing/2014/main" id="{BD0E4DA4-C460-449A-A687-B74402BD5DC0}"/>
              </a:ext>
            </a:extLst>
          </p:cNvPr>
          <p:cNvSpPr/>
          <p:nvPr/>
        </p:nvSpPr>
        <p:spPr>
          <a:xfrm>
            <a:off x="47044" y="6392351"/>
            <a:ext cx="4572000" cy="246221"/>
          </a:xfrm>
          <a:prstGeom prst="rect">
            <a:avLst/>
          </a:prstGeom>
        </p:spPr>
        <p:txBody>
          <a:bodyPr>
            <a:spAutoFit/>
          </a:bodyPr>
          <a:lstStyle/>
          <a:p>
            <a:r>
              <a:rPr lang="en-US" sz="1000" b="1" dirty="0">
                <a:solidFill>
                  <a:schemeClr val="bg1"/>
                </a:solidFill>
                <a:cs typeface="Arial" charset="0"/>
              </a:rPr>
              <a:t>Petrucci, Harwood, Herring, Madura, General Chemistry</a:t>
            </a:r>
            <a:endParaRPr lang="en-US" sz="1000" dirty="0"/>
          </a:p>
        </p:txBody>
      </p:sp>
    </p:spTree>
    <p:extLst>
      <p:ext uri="{BB962C8B-B14F-4D97-AF65-F5344CB8AC3E}">
        <p14:creationId xmlns:p14="http://schemas.microsoft.com/office/powerpoint/2010/main" val="29627579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0320" y="217726"/>
            <a:ext cx="8177552" cy="692150"/>
          </a:xfrm>
        </p:spPr>
        <p:txBody>
          <a:bodyPr/>
          <a:lstStyle/>
          <a:p>
            <a:r>
              <a:rPr lang="en-US" sz="3200" dirty="0"/>
              <a:t>Cross-Linking Connects Polymer Chains via Covalent Bond Formation or IMFs</a:t>
            </a:r>
          </a:p>
        </p:txBody>
      </p:sp>
      <p:sp>
        <p:nvSpPr>
          <p:cNvPr id="3" name="Content Placeholder 2"/>
          <p:cNvSpPr>
            <a:spLocks noGrp="1"/>
          </p:cNvSpPr>
          <p:nvPr>
            <p:ph idx="1"/>
          </p:nvPr>
        </p:nvSpPr>
        <p:spPr>
          <a:xfrm>
            <a:off x="88199" y="1267231"/>
            <a:ext cx="6672337" cy="5097463"/>
          </a:xfrm>
        </p:spPr>
        <p:txBody>
          <a:bodyPr/>
          <a:lstStyle/>
          <a:p>
            <a:r>
              <a:rPr lang="en-US" dirty="0"/>
              <a:t>Covalent bond formation lends properties to polymer chains that are not seen in the chains alone.</a:t>
            </a:r>
          </a:p>
          <a:p>
            <a:pPr lvl="1"/>
            <a:r>
              <a:rPr lang="en-US" sz="2000" dirty="0"/>
              <a:t>Example: Isoprene into rubber via vulcanization.</a:t>
            </a:r>
          </a:p>
          <a:p>
            <a:pPr lvl="1"/>
            <a:endParaRPr lang="en-US" sz="1200" dirty="0"/>
          </a:p>
          <a:p>
            <a:r>
              <a:rPr lang="en-US" dirty="0"/>
              <a:t>Intermolecular forces (hydrogen bonding, dipole interactions, and dispersion forces) </a:t>
            </a:r>
            <a:endParaRPr lang="en-US" sz="2000" dirty="0"/>
          </a:p>
          <a:p>
            <a:pPr lvl="1"/>
            <a:r>
              <a:rPr lang="en-US" sz="2000" dirty="0"/>
              <a:t>Example: Nylon 6,6; Kevlar</a:t>
            </a:r>
          </a:p>
          <a:p>
            <a:pPr lvl="1"/>
            <a:endParaRPr lang="en-US" sz="1200" dirty="0"/>
          </a:p>
          <a:p>
            <a:r>
              <a:rPr lang="en-US" dirty="0"/>
              <a:t>Polymer types, based on these properties:</a:t>
            </a:r>
          </a:p>
          <a:p>
            <a:pPr lvl="1"/>
            <a:r>
              <a:rPr lang="en-US" dirty="0"/>
              <a:t>Thermoplastic</a:t>
            </a:r>
          </a:p>
          <a:p>
            <a:pPr lvl="1"/>
            <a:r>
              <a:rPr lang="en-US" dirty="0"/>
              <a:t>Thermoset</a:t>
            </a:r>
          </a:p>
          <a:p>
            <a:pPr lvl="1"/>
            <a:r>
              <a:rPr lang="en-US" dirty="0"/>
              <a:t>Elastomer</a:t>
            </a:r>
          </a:p>
        </p:txBody>
      </p:sp>
      <p:pic>
        <p:nvPicPr>
          <p:cNvPr id="4" name="Picture 3"/>
          <p:cNvPicPr>
            <a:picLocks noChangeAspect="1"/>
          </p:cNvPicPr>
          <p:nvPr/>
        </p:nvPicPr>
        <p:blipFill>
          <a:blip r:embed="rId2"/>
          <a:stretch>
            <a:fillRect/>
          </a:stretch>
        </p:blipFill>
        <p:spPr>
          <a:xfrm>
            <a:off x="6914852" y="1168306"/>
            <a:ext cx="1789838" cy="2166645"/>
          </a:xfrm>
          <a:prstGeom prst="rect">
            <a:avLst/>
          </a:prstGeom>
        </p:spPr>
      </p:pic>
      <p:pic>
        <p:nvPicPr>
          <p:cNvPr id="5" name="Picture 4" descr="SKMBT_36112020121290.pdf"/>
          <p:cNvPicPr>
            <a:picLocks noChangeAspect="1"/>
          </p:cNvPicPr>
          <p:nvPr/>
        </p:nvPicPr>
        <p:blipFill rotWithShape="1">
          <a:blip r:embed="rId3" cstate="print">
            <a:extLst>
              <a:ext uri="{28A0092B-C50C-407E-A947-70E740481C1C}">
                <a14:useLocalDpi xmlns:a14="http://schemas.microsoft.com/office/drawing/2010/main" val="0"/>
              </a:ext>
            </a:extLst>
          </a:blip>
          <a:srcRect t="10629" b="3047"/>
          <a:stretch/>
        </p:blipFill>
        <p:spPr>
          <a:xfrm>
            <a:off x="6754143" y="3634079"/>
            <a:ext cx="2176584" cy="2407831"/>
          </a:xfrm>
          <a:prstGeom prst="rect">
            <a:avLst/>
          </a:prstGeom>
          <a:scene3d>
            <a:camera prst="orthographicFront">
              <a:rot lat="0" lon="0" rev="21510000"/>
            </a:camera>
            <a:lightRig rig="threePt" dir="t"/>
          </a:scene3d>
        </p:spPr>
      </p:pic>
      <p:sp>
        <p:nvSpPr>
          <p:cNvPr id="6" name="TextBox 5"/>
          <p:cNvSpPr txBox="1"/>
          <p:nvPr/>
        </p:nvSpPr>
        <p:spPr>
          <a:xfrm>
            <a:off x="6964575" y="3245974"/>
            <a:ext cx="1800493" cy="307777"/>
          </a:xfrm>
          <a:prstGeom prst="rect">
            <a:avLst/>
          </a:prstGeom>
          <a:noFill/>
        </p:spPr>
        <p:txBody>
          <a:bodyPr wrap="none" rtlCol="0">
            <a:spAutoFit/>
          </a:bodyPr>
          <a:lstStyle/>
          <a:p>
            <a:r>
              <a:rPr lang="en-US" sz="1400" dirty="0"/>
              <a:t>Vulcanized Rubber</a:t>
            </a:r>
          </a:p>
        </p:txBody>
      </p:sp>
      <p:sp>
        <p:nvSpPr>
          <p:cNvPr id="7" name="TextBox 6"/>
          <p:cNvSpPr txBox="1"/>
          <p:nvPr/>
        </p:nvSpPr>
        <p:spPr>
          <a:xfrm>
            <a:off x="7399344" y="6033276"/>
            <a:ext cx="736099" cy="307777"/>
          </a:xfrm>
          <a:prstGeom prst="rect">
            <a:avLst/>
          </a:prstGeom>
          <a:noFill/>
        </p:spPr>
        <p:txBody>
          <a:bodyPr wrap="none" rtlCol="0">
            <a:spAutoFit/>
          </a:bodyPr>
          <a:lstStyle/>
          <a:p>
            <a:r>
              <a:rPr lang="en-US" sz="1400" dirty="0"/>
              <a:t>Kevlar</a:t>
            </a:r>
          </a:p>
        </p:txBody>
      </p:sp>
    </p:spTree>
    <p:extLst>
      <p:ext uri="{BB962C8B-B14F-4D97-AF65-F5344CB8AC3E}">
        <p14:creationId xmlns:p14="http://schemas.microsoft.com/office/powerpoint/2010/main" val="1652077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9"/>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tags/tag1.xml><?xml version="1.0" encoding="utf-8"?>
<p:tagLst xmlns:a="http://schemas.openxmlformats.org/drawingml/2006/main" xmlns:r="http://schemas.openxmlformats.org/officeDocument/2006/relationships" xmlns:p="http://schemas.openxmlformats.org/presentationml/2006/main">
  <p:tag name="TPVERSION" val="2008"/>
  <p:tag name="PPVERSION" val="11.0"/>
  <p:tag name="DELIMITERS" val="3.1"/>
  <p:tag name="SHOWBARVISIBLE" val="True"/>
  <p:tag name="EXPANDSHOWBAR" val="True"/>
  <p:tag name="USESECONDARYMONITOR" val="True"/>
  <p:tag name="BULLETTYPE" val="3"/>
  <p:tag name="ANSWERNOWSTYLE" val="-1"/>
  <p:tag name="ANSWERNOWTEXT" val="Answer Now"/>
  <p:tag name="COUNTDOWNSTYLE" val="-1"/>
  <p:tag name="RESPCOUNTERSTYLE" val="-1"/>
  <p:tag name="RESPCOUNTERFORMAT" val="0"/>
  <p:tag name="RESPTABLESTYLE" val="-1"/>
  <p:tag name="COUNTDOWNSECONDS" val="10"/>
  <p:tag name="INPUTSOURCE" val="1"/>
  <p:tag name="NUMRESPONSES" val="1"/>
  <p:tag name="ALLOWDUPLICATES" val="False"/>
  <p:tag name="BACKUPSESSIONS" val="True"/>
  <p:tag name="BACKUPMAINTENANCE" val="7"/>
  <p:tag name="CHARTVALUEFORMAT" val="0%"/>
  <p:tag name="AUTOADVANCE" val="False"/>
  <p:tag name="REVIEWONLY" val="False"/>
  <p:tag name="ROTATIONINTERVAL" val="2"/>
  <p:tag name="AUTOUPDATEALIASES" val="True"/>
  <p:tag name="STDCHART" val="1"/>
  <p:tag name="PARTICIPANTSINLEADERBOARD" val="5"/>
  <p:tag name="TEAMSINLEADERBOARD" val="5"/>
  <p:tag name="MAXRESPONDERS" val="5"/>
  <p:tag name="BUBBLENAMEVISIBLE" val="True"/>
  <p:tag name="BUBBLESIZEVISIBLE" val="True"/>
  <p:tag name="BUBBLEVALUEFORMAT" val="0.0"/>
  <p:tag name="BUBBLEGROUPING" val="3"/>
  <p:tag name="DEFAULTNUMTEAMS" val="5"/>
  <p:tag name="CUSTOMGRIDBACKCOLOR" val="-2830136"/>
  <p:tag name="CUSTOMCELLFORECOLOR" val="-16777216"/>
  <p:tag name="CUSTOMCELLBACKCOLOR1" val="-657956"/>
  <p:tag name="CUSTOMCELLBACKCOLOR2" val="-13395457"/>
  <p:tag name="CUSTOMCELLBACKCOLOR3" val="-268652"/>
  <p:tag name="CUSTOMCELLBACKCOLOR4" val="-8355712"/>
  <p:tag name="USESCHEMECOLORS" val="True"/>
  <p:tag name="DISPLAYNAME" val="True"/>
  <p:tag name="DISPLAYDEVICENUMBER" val="True"/>
  <p:tag name="DISPLAYDEVICEID" val="True"/>
  <p:tag name="GRIDOPACITY" val="90"/>
  <p:tag name="GRIDROTATIONINTERVAL" val="2"/>
  <p:tag name="AUTOSIZEGRID" val="True"/>
  <p:tag name="GRIDSIZE" val="{Width=800, Height=600}"/>
  <p:tag name="GRIDPOSITION" val="1"/>
  <p:tag name="POLLINGCYCLE" val="2"/>
  <p:tag name="CHARTCOLORS" val="0"/>
  <p:tag name="RESETCHARTS" val="True"/>
  <p:tag name="INCLUDENONRESPONDERS" val="False"/>
  <p:tag name="MULTIRESPDIVISOR" val="1"/>
  <p:tag name="PARTLISTDEFAULT" val="0"/>
  <p:tag name="INCLUDEPPT" val="True"/>
  <p:tag name="ALLOWUSERFEEDBACK" val="True"/>
  <p:tag name="CORRECTPOINTVALUE" val="100"/>
  <p:tag name="INCORRECTPOINTVALUE" val="0"/>
  <p:tag name="REALTIMEBACKUP" val="False"/>
  <p:tag name="REALTIMEBACKUPPATH" val="(None)"/>
  <p:tag name="ZEROBASED" val="False"/>
  <p:tag name="AUTOADJUSTPARTRANGE" val="True"/>
  <p:tag name="CHARTSCALE" val="True"/>
  <p:tag name="ADVANCEDSETTINGSVIEW" val="False"/>
  <p:tag name="FIBDISPLAYRESULTS" val="True"/>
  <p:tag name="FIBNUMRESULTS" val="5"/>
  <p:tag name="FIBINCLUDEOTHER" val="True"/>
  <p:tag name="FIBDISPLAYKEYWORDS" val="True"/>
  <p:tag name="POWERPOINTVERSION" val="14.0"/>
  <p:tag name="TPFULLVERSION" val="4.2.3.231"/>
  <p:tag name="CHARTLABELS" val="1"/>
</p:tagLst>
</file>

<file path=ppt/tags/tag2.xml><?xml version="1.0" encoding="utf-8"?>
<p:tagLst xmlns:a="http://schemas.openxmlformats.org/drawingml/2006/main" xmlns:r="http://schemas.openxmlformats.org/officeDocument/2006/relationships" xmlns:p="http://schemas.openxmlformats.org/presentationml/2006/main">
  <p:tag name="DELIMITERS" val="3.1"/>
</p:tagLst>
</file>

<file path=ppt/tags/tag3.xml><?xml version="1.0" encoding="utf-8"?>
<p:tagLst xmlns:a="http://schemas.openxmlformats.org/drawingml/2006/main" xmlns:r="http://schemas.openxmlformats.org/officeDocument/2006/relationships" xmlns:p="http://schemas.openxmlformats.org/presentationml/2006/main">
  <p:tag name="DELIMITERS" val="3.1"/>
</p:tagLst>
</file>

<file path=ppt/tags/tag4.xml><?xml version="1.0" encoding="utf-8"?>
<p:tagLst xmlns:a="http://schemas.openxmlformats.org/drawingml/2006/main" xmlns:r="http://schemas.openxmlformats.org/officeDocument/2006/relationships" xmlns:p="http://schemas.openxmlformats.org/presentationml/2006/main">
  <p:tag name="SLIDEGUID" val="D88F6F3C29A14625BE9BC43E86F0A21D"/>
  <p:tag name="SLIDEID" val="D88F6F3C29A14625BE9BC43E86F0A21D"/>
  <p:tag name="SLIDEORDER" val="1"/>
  <p:tag name="SLIDETYPE" val="Q"/>
  <p:tag name="DEMOGRAPHIC" val="False"/>
  <p:tag name="TEAMASSIGN" val="False"/>
  <p:tag name="SPEEDSCORING" val="False"/>
  <p:tag name="INCORRECTPOINTVALUE" val="0"/>
  <p:tag name="ZEROBASED" val="False"/>
  <p:tag name="DELIMITERS" val="3.1"/>
  <p:tag name="VALUEFORMAT" val="0%"/>
  <p:tag name="QUESTIONALIAS" val="Q: Which molecule would you expect to be most soluble in H2O?"/>
  <p:tag name="ANSWERSALIAS" val="(1)|smicln|(2)|smicln|(3)|smicln|(4)|smicln|(5)"/>
  <p:tag name="CORRECTPOINTVALUE" val="1"/>
  <p:tag name="COUNTDOWNSECONDS" val="45"/>
  <p:tag name="RESTORECOUNTDOWNTIMER" val="True"/>
  <p:tag name="COUNTDOWNHEIGHT" val="90"/>
  <p:tag name="COUNTDOWNWIDTH" val="70"/>
  <p:tag name="RESPONSESGATHERED" val="True"/>
  <p:tag name="TOTALRESPONSES" val="201"/>
  <p:tag name="RESPONSECOUNT" val="201"/>
  <p:tag name="SLICED" val="False"/>
  <p:tag name="RESPONSES" val="-;-;-;-;-;-;-;-;-;-;-;-;-;-;-;-;-;-;-;-;-;-;-;-;-;-;-;-;-;-;-;-;-;-;-;-;-;-;-;-;-;-;-;-;-;-;-;-;-;-;-;-;-;-;-;-;-;-;-;-;-;-;-;-;-;-;-;-;-;-;-;-;-;-;-;-;-;-;-;-;-;-;-;-;-;-;-;-;-;-;-;-;-;-;-;-;-;-;-;-;-;-;-;-;-;-;-;-;-;-;-;-;-;-;-;-;-;-;-;-;-;-;-;-;-;-;-;-;-;-;-;-;-;-;-;-;-;-;-;2;2;5;2;4;5;3;3;2;3;5;3;3;2;4;2;3;2;4;2;3;2;3;2;3;1;3;2;2;3;3;3;1;3;5;2;3;2;3;2;5;5;2;5;3;2;2;5;3;3;3;3;3;5;3;5;2;5;5;3;2;2;5;2;2;5;3;2;2;3;3;2;5;2;5;2;3;3;3;3;2;3;2;1;5;3;5;5;3;5;2;2;2;2;3;3;5;5;3;3;5;3;2;2;2;2;5;3;2;4;2;3;5;2;4;2;2;1;2;2;5;1;5;2;2;3;5;2;2;2;2;3;5;3;5;2;3;2;3;3;2;5;5;5;2;2;2;3;2;2;5;5;2;2;2;5;2;5;5;2;2;2;5;5;2;2;2;5;2;2;3;3;2;5;5;2;3;3;2;2;2;5;3;3;2;2;2;5;3;2;5;2;4;5;3;4;5;5;5;2;5;"/>
  <p:tag name="CHARTSTRINGSTD" val="5 82 56 7 51"/>
  <p:tag name="CHARTSTRINGREV" val="51 7 56 82 5"/>
  <p:tag name="CHARTSTRINGSTDPER" val="0.0248756218905473 0.407960199004975 0.278606965174129 0.0348258706467662 0.253731343283582"/>
  <p:tag name="CHARTSTRINGREVPER" val="0.253731343283582 0.0348258706467662 0.278606965174129 0.407960199004975 0.0248756218905473"/>
  <p:tag name="VALUES" val="Incorrect|smicln|Correct|smicln|Incorrect|smicln|Incorrect|smicln|Incorrect"/>
</p:tagLst>
</file>

<file path=ppt/tags/tag5.xml><?xml version="1.0" encoding="utf-8"?>
<p:tagLst xmlns:a="http://schemas.openxmlformats.org/drawingml/2006/main" xmlns:r="http://schemas.openxmlformats.org/officeDocument/2006/relationships" xmlns:p="http://schemas.openxmlformats.org/presentationml/2006/main">
  <p:tag name="CDTYPE" val="Style_Gemstone"/>
  <p:tag name="CDTIMELEFT" val="60"/>
</p:tagLst>
</file>

<file path=ppt/tags/tag6.xml><?xml version="1.0" encoding="utf-8"?>
<p:tagLst xmlns:a="http://schemas.openxmlformats.org/drawingml/2006/main" xmlns:r="http://schemas.openxmlformats.org/officeDocument/2006/relationships" xmlns:p="http://schemas.openxmlformats.org/presentationml/2006/main">
  <p:tag name="ANSWERBULLETS" val="3"/>
  <p:tag name="OLDNUMANSWERS" val="5"/>
  <p:tag name="TEXTLENGTH" val="19"/>
  <p:tag name="FONTSIZE" val="24"/>
  <p:tag name="BULLETTYPE" val="ppBulletArabicPeriod"/>
  <p:tag name="ANSWERTEXT" val="(1)&#10;(2)&#10;(3)&#10;(4)&#10;(5)"/>
</p:tagLst>
</file>

<file path=ppt/theme/theme1.xml><?xml version="1.0" encoding="utf-8"?>
<a:theme xmlns:a="http://schemas.openxmlformats.org/drawingml/2006/main" name="1_Default Design">
  <a:themeElements>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19157</TotalTime>
  <Words>1752</Words>
  <Application>Microsoft Office PowerPoint</Application>
  <PresentationFormat>On-screen Show (4:3)</PresentationFormat>
  <Paragraphs>175</Paragraphs>
  <Slides>21</Slides>
  <Notes>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21</vt:i4>
      </vt:variant>
    </vt:vector>
  </HeadingPairs>
  <TitlesOfParts>
    <vt:vector size="25" baseType="lpstr">
      <vt:lpstr>Arial</vt:lpstr>
      <vt:lpstr>Bookman Old Style</vt:lpstr>
      <vt:lpstr>Tahoma</vt:lpstr>
      <vt:lpstr>1_Default Design</vt:lpstr>
      <vt:lpstr>PowerPoint Presentation</vt:lpstr>
      <vt:lpstr>Today’s Overview</vt:lpstr>
      <vt:lpstr>What are Polymers?</vt:lpstr>
      <vt:lpstr>Structure of a Polymer (Kevlar)</vt:lpstr>
      <vt:lpstr>Addition Polymerization  (Chain-Reaction Polymerization)</vt:lpstr>
      <vt:lpstr>Common Addition Polymers</vt:lpstr>
      <vt:lpstr>Condensation Polymerization (Step-Reaction Polymerization)</vt:lpstr>
      <vt:lpstr>Common Condensation Polymers</vt:lpstr>
      <vt:lpstr>Cross-Linking Connects Polymer Chains via Covalent Bond Formation or IMFs</vt:lpstr>
      <vt:lpstr>Thermoplastic Polymers Exhibit Temperature-Dependent Properties</vt:lpstr>
      <vt:lpstr>Thermoset Polymers Exhibit Irreversible Cross-Linking with Heat</vt:lpstr>
      <vt:lpstr>Cross-Linking in Elastomers Allows Reversible Stretching</vt:lpstr>
      <vt:lpstr>Cross-Linking via Intermolecular Forces (IMFs)</vt:lpstr>
      <vt:lpstr>Cross-Linking of KevlarTM Molecules via Intermolecular Forces</vt:lpstr>
      <vt:lpstr>DNA: A Polynucleotide</vt:lpstr>
      <vt:lpstr>Building Single-Stranded DNA:  A High Information Content Polymer</vt:lpstr>
      <vt:lpstr>Combining Single Strands</vt:lpstr>
      <vt:lpstr>DNA Structure</vt:lpstr>
      <vt:lpstr>Dehybridization Requires IMFs to be Broken Between DNA Strands</vt:lpstr>
      <vt:lpstr>Q: Which of these DNA strands will have the greatest binding strength?</vt:lpstr>
      <vt:lpstr>Uses of Synthetic DNA  (To Be Discussed Next Lecture)</vt:lpstr>
    </vt:vector>
  </TitlesOfParts>
  <Company>Northwestern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Chemistry 102 Lectures</dc:title>
  <dc:creator>Teri Odom</dc:creator>
  <cp:lastModifiedBy>Editor</cp:lastModifiedBy>
  <cp:revision>411</cp:revision>
  <dcterms:created xsi:type="dcterms:W3CDTF">2008-12-23T02:46:38Z</dcterms:created>
  <dcterms:modified xsi:type="dcterms:W3CDTF">2021-07-19T02:35:44Z</dcterms:modified>
</cp:coreProperties>
</file>